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1" r:id="rId3"/>
    <p:sldId id="287" r:id="rId4"/>
    <p:sldId id="258" r:id="rId5"/>
    <p:sldId id="286" r:id="rId6"/>
    <p:sldId id="259" r:id="rId7"/>
    <p:sldId id="265" r:id="rId8"/>
    <p:sldId id="266" r:id="rId9"/>
    <p:sldId id="268" r:id="rId10"/>
    <p:sldId id="275" r:id="rId11"/>
    <p:sldId id="276" r:id="rId12"/>
    <p:sldId id="277" r:id="rId13"/>
    <p:sldId id="278" r:id="rId14"/>
    <p:sldId id="279" r:id="rId15"/>
    <p:sldId id="281" r:id="rId16"/>
    <p:sldId id="282" r:id="rId17"/>
    <p:sldId id="284" r:id="rId18"/>
    <p:sldId id="267" r:id="rId19"/>
    <p:sldId id="263" r:id="rId20"/>
    <p:sldId id="270" r:id="rId21"/>
    <p:sldId id="271" r:id="rId22"/>
    <p:sldId id="269" r:id="rId23"/>
  </p:sldIdLst>
  <p:sldSz cx="12192000" cy="6858000"/>
  <p:notesSz cx="6858000" cy="9144000"/>
  <p:defaultTextStyle>
    <a:defPPr>
      <a:defRPr lang="fil-P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F46"/>
    <a:srgbClr val="8DE646"/>
    <a:srgbClr val="47DC57"/>
    <a:srgbClr val="49D1A3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 varScale="1">
        <p:scale>
          <a:sx n="72" d="100"/>
          <a:sy n="72" d="100"/>
        </p:scale>
        <p:origin x="402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BAEFC-4269-42E7-B4AB-BB45359D31EB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il-PH"/>
        </a:p>
      </dgm:t>
    </dgm:pt>
    <dgm:pt modelId="{8987CC25-24B5-4993-9EDC-FDC0D3D02A96}">
      <dgm:prSet phldrT="[Text]" custT="1"/>
      <dgm:spPr/>
      <dgm:t>
        <a:bodyPr/>
        <a:lstStyle/>
        <a:p>
          <a:pPr algn="l"/>
          <a:r>
            <a:rPr lang="fil-PH" sz="1800" b="1" dirty="0" smtClean="0"/>
            <a:t>AWARENESS</a:t>
          </a:r>
          <a:endParaRPr lang="fil-PH" sz="1800" b="1" dirty="0"/>
        </a:p>
      </dgm:t>
    </dgm:pt>
    <dgm:pt modelId="{30DF8D8A-E328-4AE9-A0AA-5B082C17D13D}" type="parTrans" cxnId="{2CB47C74-7B27-49B1-A18E-F575C0FBBADB}">
      <dgm:prSet/>
      <dgm:spPr/>
      <dgm:t>
        <a:bodyPr/>
        <a:lstStyle/>
        <a:p>
          <a:endParaRPr lang="fil-PH"/>
        </a:p>
      </dgm:t>
    </dgm:pt>
    <dgm:pt modelId="{3E3B6693-1452-4681-96E0-90EE107247EA}" type="sibTrans" cxnId="{2CB47C74-7B27-49B1-A18E-F575C0FBBADB}">
      <dgm:prSet/>
      <dgm:spPr/>
      <dgm:t>
        <a:bodyPr/>
        <a:lstStyle/>
        <a:p>
          <a:endParaRPr lang="fil-PH"/>
        </a:p>
      </dgm:t>
    </dgm:pt>
    <dgm:pt modelId="{865C6095-E0E9-487F-B747-A9D383E54F5D}">
      <dgm:prSet phldrT="[Text]" custT="1"/>
      <dgm:spPr/>
      <dgm:t>
        <a:bodyPr/>
        <a:lstStyle/>
        <a:p>
          <a:r>
            <a:rPr lang="fil-PH" sz="1800" b="1" dirty="0" smtClean="0"/>
            <a:t>CONSIDERATION</a:t>
          </a:r>
          <a:endParaRPr lang="fil-PH" sz="1800" b="1" dirty="0"/>
        </a:p>
      </dgm:t>
    </dgm:pt>
    <dgm:pt modelId="{3ECC6644-2901-4D6D-A9F5-9B93B6E19122}" type="parTrans" cxnId="{1EB14A88-A7C3-4DA3-B988-6D97E9F709DD}">
      <dgm:prSet/>
      <dgm:spPr/>
      <dgm:t>
        <a:bodyPr/>
        <a:lstStyle/>
        <a:p>
          <a:endParaRPr lang="fil-PH"/>
        </a:p>
      </dgm:t>
    </dgm:pt>
    <dgm:pt modelId="{033C5EC9-B742-42C1-82F6-2B47CEB1BAC3}" type="sibTrans" cxnId="{1EB14A88-A7C3-4DA3-B988-6D97E9F709DD}">
      <dgm:prSet/>
      <dgm:spPr/>
      <dgm:t>
        <a:bodyPr/>
        <a:lstStyle/>
        <a:p>
          <a:endParaRPr lang="fil-PH"/>
        </a:p>
      </dgm:t>
    </dgm:pt>
    <dgm:pt modelId="{92768BF7-2561-4EB1-9A0B-E8092A6C6B8F}">
      <dgm:prSet phldrT="[Text]" custT="1"/>
      <dgm:spPr/>
      <dgm:t>
        <a:bodyPr/>
        <a:lstStyle/>
        <a:p>
          <a:pPr marL="119063" indent="-119063"/>
          <a:r>
            <a:rPr lang="fil-PH" sz="1400" dirty="0" smtClean="0"/>
            <a:t>Customer evaluates what options s/he has to fulfill his/her needs.</a:t>
          </a:r>
          <a:endParaRPr lang="fil-PH" sz="1400" dirty="0"/>
        </a:p>
      </dgm:t>
    </dgm:pt>
    <dgm:pt modelId="{6B0638D7-BE2E-462F-A5F1-C3B13ECD5CE2}" type="parTrans" cxnId="{A4249878-A1B9-468B-881D-80529A340113}">
      <dgm:prSet/>
      <dgm:spPr/>
      <dgm:t>
        <a:bodyPr/>
        <a:lstStyle/>
        <a:p>
          <a:endParaRPr lang="fil-PH"/>
        </a:p>
      </dgm:t>
    </dgm:pt>
    <dgm:pt modelId="{A27837F4-B965-48A9-844B-8C280E365027}" type="sibTrans" cxnId="{A4249878-A1B9-468B-881D-80529A340113}">
      <dgm:prSet/>
      <dgm:spPr/>
      <dgm:t>
        <a:bodyPr/>
        <a:lstStyle/>
        <a:p>
          <a:endParaRPr lang="fil-PH"/>
        </a:p>
      </dgm:t>
    </dgm:pt>
    <dgm:pt modelId="{84F439D6-509C-478F-926A-5D614EC84350}">
      <dgm:prSet phldrT="[Text]" custT="1"/>
      <dgm:spPr/>
      <dgm:t>
        <a:bodyPr/>
        <a:lstStyle/>
        <a:p>
          <a:r>
            <a:rPr lang="fil-PH" sz="1800" b="1" dirty="0" smtClean="0"/>
            <a:t>INTENT</a:t>
          </a:r>
          <a:endParaRPr lang="fil-PH" sz="1800" b="1" dirty="0"/>
        </a:p>
      </dgm:t>
    </dgm:pt>
    <dgm:pt modelId="{1FBF774B-F899-4D58-968A-70363E4875ED}" type="parTrans" cxnId="{6FAB9B31-0817-4BCC-B4C7-8B9DC630D942}">
      <dgm:prSet/>
      <dgm:spPr/>
      <dgm:t>
        <a:bodyPr/>
        <a:lstStyle/>
        <a:p>
          <a:endParaRPr lang="fil-PH"/>
        </a:p>
      </dgm:t>
    </dgm:pt>
    <dgm:pt modelId="{AEF44975-2D17-4B82-8D0C-902152238613}" type="sibTrans" cxnId="{6FAB9B31-0817-4BCC-B4C7-8B9DC630D942}">
      <dgm:prSet/>
      <dgm:spPr/>
      <dgm:t>
        <a:bodyPr/>
        <a:lstStyle/>
        <a:p>
          <a:endParaRPr lang="fil-PH"/>
        </a:p>
      </dgm:t>
    </dgm:pt>
    <dgm:pt modelId="{A8B70709-15DC-4565-A3CF-09A8284BFCDF}">
      <dgm:prSet phldrT="[Text]" custT="1"/>
      <dgm:spPr/>
      <dgm:t>
        <a:bodyPr/>
        <a:lstStyle/>
        <a:p>
          <a:pPr marL="119063" indent="-119063"/>
          <a:r>
            <a:rPr lang="fil-PH" sz="1400" dirty="0" smtClean="0"/>
            <a:t>Customer is inclined to choose one  option over the others  to fulfill needs.</a:t>
          </a:r>
          <a:endParaRPr lang="fil-PH" sz="1400" dirty="0"/>
        </a:p>
      </dgm:t>
    </dgm:pt>
    <dgm:pt modelId="{10F902BD-66B1-497F-8AB5-6B8F79E7BB36}" type="parTrans" cxnId="{7AD744F5-C299-46AD-9839-C3739911BED1}">
      <dgm:prSet/>
      <dgm:spPr/>
      <dgm:t>
        <a:bodyPr/>
        <a:lstStyle/>
        <a:p>
          <a:endParaRPr lang="fil-PH"/>
        </a:p>
      </dgm:t>
    </dgm:pt>
    <dgm:pt modelId="{5D6EE4DB-5014-47EA-ABC8-5E8FD210E57A}" type="sibTrans" cxnId="{7AD744F5-C299-46AD-9839-C3739911BED1}">
      <dgm:prSet/>
      <dgm:spPr/>
      <dgm:t>
        <a:bodyPr/>
        <a:lstStyle/>
        <a:p>
          <a:endParaRPr lang="fil-PH"/>
        </a:p>
      </dgm:t>
    </dgm:pt>
    <dgm:pt modelId="{69D82C57-F14E-4638-83E9-0DC54655BC55}">
      <dgm:prSet phldrT="[Text]" custT="1"/>
      <dgm:spPr/>
      <dgm:t>
        <a:bodyPr/>
        <a:lstStyle/>
        <a:p>
          <a:r>
            <a:rPr lang="fil-PH" sz="1800" b="1" dirty="0" smtClean="0"/>
            <a:t>DECISION</a:t>
          </a:r>
          <a:endParaRPr lang="fil-PH" sz="1800" b="1" dirty="0"/>
        </a:p>
      </dgm:t>
    </dgm:pt>
    <dgm:pt modelId="{30DD719A-9735-4D3C-A0A6-139B3FBF9D3A}" type="parTrans" cxnId="{C14B80A5-FE5C-4DB4-B236-5E5E989566F7}">
      <dgm:prSet/>
      <dgm:spPr/>
      <dgm:t>
        <a:bodyPr/>
        <a:lstStyle/>
        <a:p>
          <a:endParaRPr lang="fil-PH"/>
        </a:p>
      </dgm:t>
    </dgm:pt>
    <dgm:pt modelId="{77B90334-78D5-4545-B2FF-1C3C4CE74A61}" type="sibTrans" cxnId="{C14B80A5-FE5C-4DB4-B236-5E5E989566F7}">
      <dgm:prSet/>
      <dgm:spPr/>
      <dgm:t>
        <a:bodyPr/>
        <a:lstStyle/>
        <a:p>
          <a:endParaRPr lang="fil-PH"/>
        </a:p>
      </dgm:t>
    </dgm:pt>
    <dgm:pt modelId="{6DAC1D4C-6C4E-4C79-81C4-F1A645170CFE}">
      <dgm:prSet phldrT="[Text]" custT="1"/>
      <dgm:spPr/>
      <dgm:t>
        <a:bodyPr/>
        <a:lstStyle/>
        <a:p>
          <a:pPr marL="119063" indent="-119063" algn="l"/>
          <a:r>
            <a:rPr lang="fil-PH" sz="1400" dirty="0" smtClean="0"/>
            <a:t>Customer realizes that a business can potentially fulfill his/her needs</a:t>
          </a:r>
          <a:endParaRPr lang="fil-PH" sz="1400" dirty="0"/>
        </a:p>
      </dgm:t>
    </dgm:pt>
    <dgm:pt modelId="{212B249B-9A6D-42CE-8EAF-E8EED32DCDC4}" type="sibTrans" cxnId="{15B4E5AF-F6BD-4754-B12A-F4ECF57805D9}">
      <dgm:prSet/>
      <dgm:spPr/>
      <dgm:t>
        <a:bodyPr/>
        <a:lstStyle/>
        <a:p>
          <a:endParaRPr lang="fil-PH"/>
        </a:p>
      </dgm:t>
    </dgm:pt>
    <dgm:pt modelId="{45485FFB-3D45-439F-B3C6-47E46CAB36AB}" type="parTrans" cxnId="{15B4E5AF-F6BD-4754-B12A-F4ECF57805D9}">
      <dgm:prSet/>
      <dgm:spPr/>
      <dgm:t>
        <a:bodyPr/>
        <a:lstStyle/>
        <a:p>
          <a:endParaRPr lang="fil-PH"/>
        </a:p>
      </dgm:t>
    </dgm:pt>
    <dgm:pt modelId="{47428BCF-84A4-478E-B23E-C82C70B766C7}">
      <dgm:prSet phldrT="[Text]" custT="1"/>
      <dgm:spPr/>
      <dgm:t>
        <a:bodyPr/>
        <a:lstStyle/>
        <a:p>
          <a:pPr marL="119063" indent="-119063"/>
          <a:r>
            <a:rPr lang="fil-PH" sz="1400" b="0" dirty="0" smtClean="0"/>
            <a:t>Customer takes action after careful emotional and/or logical thought process</a:t>
          </a:r>
        </a:p>
      </dgm:t>
    </dgm:pt>
    <dgm:pt modelId="{67636F25-DF7A-43F8-A244-21140F7884EB}" type="parTrans" cxnId="{4B5267CE-A28A-48E1-8BE8-98D1B50631EC}">
      <dgm:prSet/>
      <dgm:spPr/>
      <dgm:t>
        <a:bodyPr/>
        <a:lstStyle/>
        <a:p>
          <a:endParaRPr lang="fil-PH"/>
        </a:p>
      </dgm:t>
    </dgm:pt>
    <dgm:pt modelId="{F36AE0D7-FB11-491E-B72C-F8A81DBFF79F}" type="sibTrans" cxnId="{4B5267CE-A28A-48E1-8BE8-98D1B50631EC}">
      <dgm:prSet/>
      <dgm:spPr/>
      <dgm:t>
        <a:bodyPr/>
        <a:lstStyle/>
        <a:p>
          <a:endParaRPr lang="fil-PH"/>
        </a:p>
      </dgm:t>
    </dgm:pt>
    <dgm:pt modelId="{69397607-4E44-43BE-9755-0BD2A1EF5072}" type="pres">
      <dgm:prSet presAssocID="{319BAEFC-4269-42E7-B4AB-BB45359D31E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PH"/>
        </a:p>
      </dgm:t>
    </dgm:pt>
    <dgm:pt modelId="{D2A5AB28-B5BE-4F0F-86F9-6DF4642CABB4}" type="pres">
      <dgm:prSet presAssocID="{319BAEFC-4269-42E7-B4AB-BB45359D31EB}" presName="dummyMaxCanvas" presStyleCnt="0">
        <dgm:presLayoutVars/>
      </dgm:prSet>
      <dgm:spPr/>
      <dgm:t>
        <a:bodyPr/>
        <a:lstStyle/>
        <a:p>
          <a:endParaRPr lang="en-PH"/>
        </a:p>
      </dgm:t>
    </dgm:pt>
    <dgm:pt modelId="{355FAB4A-E887-4FF6-A00D-A153D460851F}" type="pres">
      <dgm:prSet presAssocID="{319BAEFC-4269-42E7-B4AB-BB45359D31E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D0B5089F-1658-46B9-8AC5-CEE20323794D}" type="pres">
      <dgm:prSet presAssocID="{319BAEFC-4269-42E7-B4AB-BB45359D31E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169B099E-7529-4854-986E-7DA21DEBFABB}" type="pres">
      <dgm:prSet presAssocID="{319BAEFC-4269-42E7-B4AB-BB45359D31E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B70C6062-59D3-4B88-89B8-8975C9C98F77}" type="pres">
      <dgm:prSet presAssocID="{319BAEFC-4269-42E7-B4AB-BB45359D31EB}" presName="FourNodes_4" presStyleLbl="node1" presStyleIdx="3" presStyleCnt="4" custLinFactNeighborY="5682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049FD000-3BA9-43F1-8E37-E870C9C7183A}" type="pres">
      <dgm:prSet presAssocID="{319BAEFC-4269-42E7-B4AB-BB45359D31E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BABBFEF6-A87F-4F43-845B-9A8EE929F7E0}" type="pres">
      <dgm:prSet presAssocID="{319BAEFC-4269-42E7-B4AB-BB45359D31E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3BB8CC72-BF5C-4824-B26A-B429B45C3978}" type="pres">
      <dgm:prSet presAssocID="{319BAEFC-4269-42E7-B4AB-BB45359D31E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E841514A-7B9A-467A-9C77-8522243CB5FC}" type="pres">
      <dgm:prSet presAssocID="{319BAEFC-4269-42E7-B4AB-BB45359D31E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9BE89C98-7BF3-48B5-A6EE-274A51241DBB}" type="pres">
      <dgm:prSet presAssocID="{319BAEFC-4269-42E7-B4AB-BB45359D31E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5CDDF307-D5C6-4E46-8296-CEBABA63AE4F}" type="pres">
      <dgm:prSet presAssocID="{319BAEFC-4269-42E7-B4AB-BB45359D31E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29391DF6-35B6-43EF-8EDC-04AF33752025}" type="pres">
      <dgm:prSet presAssocID="{319BAEFC-4269-42E7-B4AB-BB45359D31E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</dgm:ptLst>
  <dgm:cxnLst>
    <dgm:cxn modelId="{96024F11-35DF-4722-B7D4-F2D7C4D2A309}" type="presOf" srcId="{47428BCF-84A4-478E-B23E-C82C70B766C7}" destId="{29391DF6-35B6-43EF-8EDC-04AF33752025}" srcOrd="1" destOrd="1" presId="urn:microsoft.com/office/officeart/2005/8/layout/vProcess5"/>
    <dgm:cxn modelId="{B2FFF11A-1602-4BFC-96EB-8D6630F3EAEE}" type="presOf" srcId="{AEF44975-2D17-4B82-8D0C-902152238613}" destId="{3BB8CC72-BF5C-4824-B26A-B429B45C3978}" srcOrd="0" destOrd="0" presId="urn:microsoft.com/office/officeart/2005/8/layout/vProcess5"/>
    <dgm:cxn modelId="{EB255FFA-7E26-4065-AFB6-DC67F73E9624}" type="presOf" srcId="{319BAEFC-4269-42E7-B4AB-BB45359D31EB}" destId="{69397607-4E44-43BE-9755-0BD2A1EF5072}" srcOrd="0" destOrd="0" presId="urn:microsoft.com/office/officeart/2005/8/layout/vProcess5"/>
    <dgm:cxn modelId="{DC93607C-355A-40AB-A623-EB2E84D5FB3F}" type="presOf" srcId="{865C6095-E0E9-487F-B747-A9D383E54F5D}" destId="{D0B5089F-1658-46B9-8AC5-CEE20323794D}" srcOrd="0" destOrd="0" presId="urn:microsoft.com/office/officeart/2005/8/layout/vProcess5"/>
    <dgm:cxn modelId="{E3FCE1BF-92F9-46C8-AE2D-BF7142CEAF01}" type="presOf" srcId="{84F439D6-509C-478F-926A-5D614EC84350}" destId="{5CDDF307-D5C6-4E46-8296-CEBABA63AE4F}" srcOrd="1" destOrd="0" presId="urn:microsoft.com/office/officeart/2005/8/layout/vProcess5"/>
    <dgm:cxn modelId="{6FAB9B31-0817-4BCC-B4C7-8B9DC630D942}" srcId="{319BAEFC-4269-42E7-B4AB-BB45359D31EB}" destId="{84F439D6-509C-478F-926A-5D614EC84350}" srcOrd="2" destOrd="0" parTransId="{1FBF774B-F899-4D58-968A-70363E4875ED}" sibTransId="{AEF44975-2D17-4B82-8D0C-902152238613}"/>
    <dgm:cxn modelId="{95599B7C-CD03-4235-8652-42DD14776379}" type="presOf" srcId="{A8B70709-15DC-4565-A3CF-09A8284BFCDF}" destId="{169B099E-7529-4854-986E-7DA21DEBFABB}" srcOrd="0" destOrd="1" presId="urn:microsoft.com/office/officeart/2005/8/layout/vProcess5"/>
    <dgm:cxn modelId="{15B4E5AF-F6BD-4754-B12A-F4ECF57805D9}" srcId="{8987CC25-24B5-4993-9EDC-FDC0D3D02A96}" destId="{6DAC1D4C-6C4E-4C79-81C4-F1A645170CFE}" srcOrd="0" destOrd="0" parTransId="{45485FFB-3D45-439F-B3C6-47E46CAB36AB}" sibTransId="{212B249B-9A6D-42CE-8EAF-E8EED32DCDC4}"/>
    <dgm:cxn modelId="{BBDFF26F-6D04-437B-ADFC-2D82503FD09F}" type="presOf" srcId="{6DAC1D4C-6C4E-4C79-81C4-F1A645170CFE}" destId="{E841514A-7B9A-467A-9C77-8522243CB5FC}" srcOrd="1" destOrd="1" presId="urn:microsoft.com/office/officeart/2005/8/layout/vProcess5"/>
    <dgm:cxn modelId="{BBEF3C1C-BD34-4951-AC8E-8444B48B5784}" type="presOf" srcId="{92768BF7-2561-4EB1-9A0B-E8092A6C6B8F}" destId="{9BE89C98-7BF3-48B5-A6EE-274A51241DBB}" srcOrd="1" destOrd="1" presId="urn:microsoft.com/office/officeart/2005/8/layout/vProcess5"/>
    <dgm:cxn modelId="{C04539E4-93F4-4BE3-A721-21247CA442BD}" type="presOf" srcId="{84F439D6-509C-478F-926A-5D614EC84350}" destId="{169B099E-7529-4854-986E-7DA21DEBFABB}" srcOrd="0" destOrd="0" presId="urn:microsoft.com/office/officeart/2005/8/layout/vProcess5"/>
    <dgm:cxn modelId="{2541112C-A4AA-4F56-8578-F910DE3B1A0D}" type="presOf" srcId="{92768BF7-2561-4EB1-9A0B-E8092A6C6B8F}" destId="{D0B5089F-1658-46B9-8AC5-CEE20323794D}" srcOrd="0" destOrd="1" presId="urn:microsoft.com/office/officeart/2005/8/layout/vProcess5"/>
    <dgm:cxn modelId="{027A813D-2FDE-40B4-BB69-AA58B03ACD89}" type="presOf" srcId="{47428BCF-84A4-478E-B23E-C82C70B766C7}" destId="{B70C6062-59D3-4B88-89B8-8975C9C98F77}" srcOrd="0" destOrd="1" presId="urn:microsoft.com/office/officeart/2005/8/layout/vProcess5"/>
    <dgm:cxn modelId="{A18E78CE-45F5-415B-AAD0-386B4322C857}" type="presOf" srcId="{3E3B6693-1452-4681-96E0-90EE107247EA}" destId="{049FD000-3BA9-43F1-8E37-E870C9C7183A}" srcOrd="0" destOrd="0" presId="urn:microsoft.com/office/officeart/2005/8/layout/vProcess5"/>
    <dgm:cxn modelId="{05FB8489-01BE-4862-9EF6-79E7F97B663A}" type="presOf" srcId="{033C5EC9-B742-42C1-82F6-2B47CEB1BAC3}" destId="{BABBFEF6-A87F-4F43-845B-9A8EE929F7E0}" srcOrd="0" destOrd="0" presId="urn:microsoft.com/office/officeart/2005/8/layout/vProcess5"/>
    <dgm:cxn modelId="{487B1135-2254-49C7-A910-1494A2034669}" type="presOf" srcId="{865C6095-E0E9-487F-B747-A9D383E54F5D}" destId="{9BE89C98-7BF3-48B5-A6EE-274A51241DBB}" srcOrd="1" destOrd="0" presId="urn:microsoft.com/office/officeart/2005/8/layout/vProcess5"/>
    <dgm:cxn modelId="{2CB47C74-7B27-49B1-A18E-F575C0FBBADB}" srcId="{319BAEFC-4269-42E7-B4AB-BB45359D31EB}" destId="{8987CC25-24B5-4993-9EDC-FDC0D3D02A96}" srcOrd="0" destOrd="0" parTransId="{30DF8D8A-E328-4AE9-A0AA-5B082C17D13D}" sibTransId="{3E3B6693-1452-4681-96E0-90EE107247EA}"/>
    <dgm:cxn modelId="{A4249878-A1B9-468B-881D-80529A340113}" srcId="{865C6095-E0E9-487F-B747-A9D383E54F5D}" destId="{92768BF7-2561-4EB1-9A0B-E8092A6C6B8F}" srcOrd="0" destOrd="0" parTransId="{6B0638D7-BE2E-462F-A5F1-C3B13ECD5CE2}" sibTransId="{A27837F4-B965-48A9-844B-8C280E365027}"/>
    <dgm:cxn modelId="{AF21F138-FB41-483B-A2B0-0956DF47884B}" type="presOf" srcId="{69D82C57-F14E-4638-83E9-0DC54655BC55}" destId="{B70C6062-59D3-4B88-89B8-8975C9C98F77}" srcOrd="0" destOrd="0" presId="urn:microsoft.com/office/officeart/2005/8/layout/vProcess5"/>
    <dgm:cxn modelId="{1EB14A88-A7C3-4DA3-B988-6D97E9F709DD}" srcId="{319BAEFC-4269-42E7-B4AB-BB45359D31EB}" destId="{865C6095-E0E9-487F-B747-A9D383E54F5D}" srcOrd="1" destOrd="0" parTransId="{3ECC6644-2901-4D6D-A9F5-9B93B6E19122}" sibTransId="{033C5EC9-B742-42C1-82F6-2B47CEB1BAC3}"/>
    <dgm:cxn modelId="{4B5267CE-A28A-48E1-8BE8-98D1B50631EC}" srcId="{69D82C57-F14E-4638-83E9-0DC54655BC55}" destId="{47428BCF-84A4-478E-B23E-C82C70B766C7}" srcOrd="0" destOrd="0" parTransId="{67636F25-DF7A-43F8-A244-21140F7884EB}" sibTransId="{F36AE0D7-FB11-491E-B72C-F8A81DBFF79F}"/>
    <dgm:cxn modelId="{453CC708-3332-4763-9D60-5B7D89F497A6}" type="presOf" srcId="{6DAC1D4C-6C4E-4C79-81C4-F1A645170CFE}" destId="{355FAB4A-E887-4FF6-A00D-A153D460851F}" srcOrd="0" destOrd="1" presId="urn:microsoft.com/office/officeart/2005/8/layout/vProcess5"/>
    <dgm:cxn modelId="{AEF20BE0-22C4-4DF0-B8A1-9019E77AE86C}" type="presOf" srcId="{69D82C57-F14E-4638-83E9-0DC54655BC55}" destId="{29391DF6-35B6-43EF-8EDC-04AF33752025}" srcOrd="1" destOrd="0" presId="urn:microsoft.com/office/officeart/2005/8/layout/vProcess5"/>
    <dgm:cxn modelId="{7AD744F5-C299-46AD-9839-C3739911BED1}" srcId="{84F439D6-509C-478F-926A-5D614EC84350}" destId="{A8B70709-15DC-4565-A3CF-09A8284BFCDF}" srcOrd="0" destOrd="0" parTransId="{10F902BD-66B1-497F-8AB5-6B8F79E7BB36}" sibTransId="{5D6EE4DB-5014-47EA-ABC8-5E8FD210E57A}"/>
    <dgm:cxn modelId="{9B3B07ED-8229-45B7-8141-E0351EA52392}" type="presOf" srcId="{A8B70709-15DC-4565-A3CF-09A8284BFCDF}" destId="{5CDDF307-D5C6-4E46-8296-CEBABA63AE4F}" srcOrd="1" destOrd="1" presId="urn:microsoft.com/office/officeart/2005/8/layout/vProcess5"/>
    <dgm:cxn modelId="{B47CD0ED-FFDA-475A-991A-3683E66413DE}" type="presOf" srcId="{8987CC25-24B5-4993-9EDC-FDC0D3D02A96}" destId="{E841514A-7B9A-467A-9C77-8522243CB5FC}" srcOrd="1" destOrd="0" presId="urn:microsoft.com/office/officeart/2005/8/layout/vProcess5"/>
    <dgm:cxn modelId="{C14B80A5-FE5C-4DB4-B236-5E5E989566F7}" srcId="{319BAEFC-4269-42E7-B4AB-BB45359D31EB}" destId="{69D82C57-F14E-4638-83E9-0DC54655BC55}" srcOrd="3" destOrd="0" parTransId="{30DD719A-9735-4D3C-A0A6-139B3FBF9D3A}" sibTransId="{77B90334-78D5-4545-B2FF-1C3C4CE74A61}"/>
    <dgm:cxn modelId="{74024BD1-1838-49B3-BCA2-127DD88BD8E8}" type="presOf" srcId="{8987CC25-24B5-4993-9EDC-FDC0D3D02A96}" destId="{355FAB4A-E887-4FF6-A00D-A153D460851F}" srcOrd="0" destOrd="0" presId="urn:microsoft.com/office/officeart/2005/8/layout/vProcess5"/>
    <dgm:cxn modelId="{4FBE1E88-1615-4CDE-B084-E43625AB3485}" type="presParOf" srcId="{69397607-4E44-43BE-9755-0BD2A1EF5072}" destId="{D2A5AB28-B5BE-4F0F-86F9-6DF4642CABB4}" srcOrd="0" destOrd="0" presId="urn:microsoft.com/office/officeart/2005/8/layout/vProcess5"/>
    <dgm:cxn modelId="{32C1191A-4CE8-4E95-9D66-11F1531C69D3}" type="presParOf" srcId="{69397607-4E44-43BE-9755-0BD2A1EF5072}" destId="{355FAB4A-E887-4FF6-A00D-A153D460851F}" srcOrd="1" destOrd="0" presId="urn:microsoft.com/office/officeart/2005/8/layout/vProcess5"/>
    <dgm:cxn modelId="{38C7B72C-9336-47C6-9F1A-CDC1D8B0EAB2}" type="presParOf" srcId="{69397607-4E44-43BE-9755-0BD2A1EF5072}" destId="{D0B5089F-1658-46B9-8AC5-CEE20323794D}" srcOrd="2" destOrd="0" presId="urn:microsoft.com/office/officeart/2005/8/layout/vProcess5"/>
    <dgm:cxn modelId="{8FF36A7A-B69C-4486-AA17-B2D4EF7981DC}" type="presParOf" srcId="{69397607-4E44-43BE-9755-0BD2A1EF5072}" destId="{169B099E-7529-4854-986E-7DA21DEBFABB}" srcOrd="3" destOrd="0" presId="urn:microsoft.com/office/officeart/2005/8/layout/vProcess5"/>
    <dgm:cxn modelId="{B7C69C53-9790-4FD5-91C3-714BBF5EB6B3}" type="presParOf" srcId="{69397607-4E44-43BE-9755-0BD2A1EF5072}" destId="{B70C6062-59D3-4B88-89B8-8975C9C98F77}" srcOrd="4" destOrd="0" presId="urn:microsoft.com/office/officeart/2005/8/layout/vProcess5"/>
    <dgm:cxn modelId="{5961C0FC-8DC5-4FB3-ADF8-F7AA44A39D34}" type="presParOf" srcId="{69397607-4E44-43BE-9755-0BD2A1EF5072}" destId="{049FD000-3BA9-43F1-8E37-E870C9C7183A}" srcOrd="5" destOrd="0" presId="urn:microsoft.com/office/officeart/2005/8/layout/vProcess5"/>
    <dgm:cxn modelId="{5CE01D4E-AE61-432E-998D-51E6C92AF814}" type="presParOf" srcId="{69397607-4E44-43BE-9755-0BD2A1EF5072}" destId="{BABBFEF6-A87F-4F43-845B-9A8EE929F7E0}" srcOrd="6" destOrd="0" presId="urn:microsoft.com/office/officeart/2005/8/layout/vProcess5"/>
    <dgm:cxn modelId="{AB4B0B27-A347-4734-84EC-D3C7756D7A0D}" type="presParOf" srcId="{69397607-4E44-43BE-9755-0BD2A1EF5072}" destId="{3BB8CC72-BF5C-4824-B26A-B429B45C3978}" srcOrd="7" destOrd="0" presId="urn:microsoft.com/office/officeart/2005/8/layout/vProcess5"/>
    <dgm:cxn modelId="{5301795C-7687-4350-86F6-1B12CBB6CEA3}" type="presParOf" srcId="{69397607-4E44-43BE-9755-0BD2A1EF5072}" destId="{E841514A-7B9A-467A-9C77-8522243CB5FC}" srcOrd="8" destOrd="0" presId="urn:microsoft.com/office/officeart/2005/8/layout/vProcess5"/>
    <dgm:cxn modelId="{02DA5BF0-F742-4327-B4A7-ED3123C59006}" type="presParOf" srcId="{69397607-4E44-43BE-9755-0BD2A1EF5072}" destId="{9BE89C98-7BF3-48B5-A6EE-274A51241DBB}" srcOrd="9" destOrd="0" presId="urn:microsoft.com/office/officeart/2005/8/layout/vProcess5"/>
    <dgm:cxn modelId="{1AB2CB68-612E-41EF-B2B2-FB96786C50DF}" type="presParOf" srcId="{69397607-4E44-43BE-9755-0BD2A1EF5072}" destId="{5CDDF307-D5C6-4E46-8296-CEBABA63AE4F}" srcOrd="10" destOrd="0" presId="urn:microsoft.com/office/officeart/2005/8/layout/vProcess5"/>
    <dgm:cxn modelId="{FFCFADB0-4A67-490D-AB7C-72F1D29C572A}" type="presParOf" srcId="{69397607-4E44-43BE-9755-0BD2A1EF5072}" destId="{29391DF6-35B6-43EF-8EDC-04AF3375202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8AA3BC-141E-45E3-AC81-9DAE5617A227}" type="doc">
      <dgm:prSet loTypeId="urn:microsoft.com/office/officeart/2005/8/layout/venn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il-PH"/>
        </a:p>
      </dgm:t>
    </dgm:pt>
    <dgm:pt modelId="{C9F310BE-D1E4-40E4-A600-B0D85D589ADD}">
      <dgm:prSet phldrT="[Text]" custT="1"/>
      <dgm:spPr>
        <a:ln w="38100">
          <a:solidFill>
            <a:schemeClr val="bg1">
              <a:lumMod val="95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il-PH" sz="1400" b="1" smtClean="0">
              <a:solidFill>
                <a:srgbClr val="002060"/>
              </a:solidFill>
            </a:rPr>
            <a:t>EXPERIMENTATION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il-PH" sz="1400" b="1" smtClean="0">
              <a:solidFill>
                <a:srgbClr val="002060"/>
              </a:solidFill>
            </a:rPr>
            <a:t>and TESTING</a:t>
          </a:r>
          <a:endParaRPr lang="fil-PH" sz="1400" b="1" dirty="0">
            <a:solidFill>
              <a:srgbClr val="002060"/>
            </a:solidFill>
          </a:endParaRPr>
        </a:p>
      </dgm:t>
    </dgm:pt>
    <dgm:pt modelId="{A557A7BC-8471-4D4C-858F-378E64D4F7B3}" type="parTrans" cxnId="{380C178B-B918-4805-906D-EDBD858B0D0A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8B9AE5D0-0552-4C3D-86F0-9917F2770325}" type="sibTrans" cxnId="{380C178B-B918-4805-906D-EDBD858B0D0A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55250E15-F2A3-47F6-8AED-CA835D51BE22}">
      <dgm:prSet phldrT="[Text]" custT="1"/>
      <dgm:spPr>
        <a:ln w="38100"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fil-PH" sz="1400" b="1" smtClean="0">
              <a:solidFill>
                <a:srgbClr val="002060"/>
              </a:solidFill>
            </a:rPr>
            <a:t>VOICE OF CUSTOMER</a:t>
          </a:r>
          <a:endParaRPr lang="fil-PH" sz="1400" b="1" dirty="0">
            <a:solidFill>
              <a:srgbClr val="002060"/>
            </a:solidFill>
          </a:endParaRPr>
        </a:p>
      </dgm:t>
    </dgm:pt>
    <dgm:pt modelId="{502CA774-BF95-4A77-9BB0-61E9A2698D35}" type="parTrans" cxnId="{5B92A3E8-56ED-4640-BBB0-EBA301A45464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67DC46B7-ADC3-4AAD-BBBC-853B3FD87D41}" type="sibTrans" cxnId="{5B92A3E8-56ED-4640-BBB0-EBA301A45464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C3B62F42-0B53-413E-869C-B794553DBD53}">
      <dgm:prSet phldrT="[Text]" custT="1"/>
      <dgm:spPr>
        <a:ln w="38100">
          <a:solidFill>
            <a:schemeClr val="bg1">
              <a:lumMod val="95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il-PH" sz="1400" b="1" smtClean="0">
              <a:solidFill>
                <a:srgbClr val="002060"/>
              </a:solidFill>
            </a:rPr>
            <a:t>COMPETITIVE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il-PH" sz="1400" b="1" smtClean="0">
              <a:solidFill>
                <a:srgbClr val="002060"/>
              </a:solidFill>
            </a:rPr>
            <a:t>INTELLIGENCE</a:t>
          </a:r>
          <a:endParaRPr lang="fil-PH" sz="1400" b="1" dirty="0">
            <a:solidFill>
              <a:srgbClr val="002060"/>
            </a:solidFill>
          </a:endParaRPr>
        </a:p>
      </dgm:t>
    </dgm:pt>
    <dgm:pt modelId="{9FB0726D-878E-4151-B8B6-DA284D6BF2EF}" type="parTrans" cxnId="{D8968CC0-9FA1-4C5A-9E63-D4D95795F24A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B6B41D4F-25CA-4DD5-BB69-CA178A1DE44C}" type="sibTrans" cxnId="{D8968CC0-9FA1-4C5A-9E63-D4D95795F24A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4EEC7D7A-E12A-4E65-A9B0-179228DC8251}">
      <dgm:prSet phldrT="[Text]" custT="1"/>
      <dgm:spPr>
        <a:ln w="38100"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fil-PH" sz="1400" b="1" smtClean="0">
              <a:solidFill>
                <a:srgbClr val="002060"/>
              </a:solidFill>
            </a:rPr>
            <a:t>INSIGHTS</a:t>
          </a:r>
          <a:endParaRPr lang="fil-PH" sz="1400" b="1" dirty="0">
            <a:solidFill>
              <a:srgbClr val="002060"/>
            </a:solidFill>
          </a:endParaRPr>
        </a:p>
      </dgm:t>
    </dgm:pt>
    <dgm:pt modelId="{5DFA5248-96AE-4C75-A6E7-598346B9213F}" type="parTrans" cxnId="{1FE615E2-8AE6-4CCF-8C2D-50119B4BCE2A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3EC505EF-76B8-4DDA-812C-08C598812989}" type="sibTrans" cxnId="{1FE615E2-8AE6-4CCF-8C2D-50119B4BCE2A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6E260762-5C88-4FB3-9B83-3390356EFFFC}">
      <dgm:prSet phldrT="[Text]" custT="1"/>
      <dgm:spPr>
        <a:ln w="38100"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fil-PH" sz="1400" b="1" smtClean="0">
              <a:solidFill>
                <a:srgbClr val="002060"/>
              </a:solidFill>
            </a:rPr>
            <a:t>MULTIPLE OUTCOMES</a:t>
          </a:r>
          <a:endParaRPr lang="fil-PH" sz="1400" b="1" dirty="0">
            <a:solidFill>
              <a:srgbClr val="002060"/>
            </a:solidFill>
          </a:endParaRPr>
        </a:p>
      </dgm:t>
    </dgm:pt>
    <dgm:pt modelId="{62545B9F-730E-4BB1-9A80-8646F8919D00}" type="parTrans" cxnId="{441B9E36-13F5-4BE1-8B46-B85C41286F39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B2A0AD8B-BE8C-49C5-A6B4-F791B0130455}" type="sibTrans" cxnId="{441B9E36-13F5-4BE1-8B46-B85C41286F39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9B188555-8D9B-402E-8A01-7AB4B82523BC}">
      <dgm:prSet phldrT="[Text]" custT="1"/>
      <dgm:spPr>
        <a:ln w="38100"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fil-PH" sz="1400" b="1" smtClean="0">
              <a:solidFill>
                <a:srgbClr val="002060"/>
              </a:solidFill>
            </a:rPr>
            <a:t>CLICKSTREAM</a:t>
          </a:r>
          <a:endParaRPr lang="fil-PH" sz="1400" b="1" dirty="0">
            <a:solidFill>
              <a:srgbClr val="002060"/>
            </a:solidFill>
          </a:endParaRPr>
        </a:p>
      </dgm:t>
    </dgm:pt>
    <dgm:pt modelId="{C5A07665-1465-4FF9-8578-AA85C0BBD817}" type="parTrans" cxnId="{C3DA164F-920F-42AE-B813-882D6A9D477E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A8D47F83-0717-43A2-8205-39CE3821705B}" type="sibTrans" cxnId="{C3DA164F-920F-42AE-B813-882D6A9D477E}">
      <dgm:prSet/>
      <dgm:spPr/>
      <dgm:t>
        <a:bodyPr/>
        <a:lstStyle/>
        <a:p>
          <a:endParaRPr lang="fil-PH">
            <a:solidFill>
              <a:schemeClr val="tx1"/>
            </a:solidFill>
          </a:endParaRPr>
        </a:p>
      </dgm:t>
    </dgm:pt>
    <dgm:pt modelId="{5C24B2B9-7F9E-4559-B3A3-6E83BB7DA239}" type="pres">
      <dgm:prSet presAssocID="{D48AA3BC-141E-45E3-AC81-9DAE5617A227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PH"/>
        </a:p>
      </dgm:t>
    </dgm:pt>
    <dgm:pt modelId="{C081B9D1-6F23-4022-B783-A51A795B9DD3}" type="pres">
      <dgm:prSet presAssocID="{D48AA3BC-141E-45E3-AC81-9DAE5617A227}" presName="comp1" presStyleCnt="0"/>
      <dgm:spPr/>
      <dgm:t>
        <a:bodyPr/>
        <a:lstStyle/>
        <a:p>
          <a:endParaRPr lang="en-PH"/>
        </a:p>
      </dgm:t>
    </dgm:pt>
    <dgm:pt modelId="{182B52C1-B312-49EE-B3EE-9AE4EFC062C9}" type="pres">
      <dgm:prSet presAssocID="{D48AA3BC-141E-45E3-AC81-9DAE5617A227}" presName="circle1" presStyleLbl="node1" presStyleIdx="0" presStyleCnt="6" custScaleX="108000"/>
      <dgm:spPr/>
      <dgm:t>
        <a:bodyPr/>
        <a:lstStyle/>
        <a:p>
          <a:endParaRPr lang="fil-PH"/>
        </a:p>
      </dgm:t>
    </dgm:pt>
    <dgm:pt modelId="{05F06BBB-B836-4E73-900D-1092744595F8}" type="pres">
      <dgm:prSet presAssocID="{D48AA3BC-141E-45E3-AC81-9DAE5617A227}" presName="c1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E184AB8A-73CD-4FE3-8DBF-A739C141CB68}" type="pres">
      <dgm:prSet presAssocID="{D48AA3BC-141E-45E3-AC81-9DAE5617A227}" presName="comp2" presStyleCnt="0"/>
      <dgm:spPr/>
      <dgm:t>
        <a:bodyPr/>
        <a:lstStyle/>
        <a:p>
          <a:endParaRPr lang="en-PH"/>
        </a:p>
      </dgm:t>
    </dgm:pt>
    <dgm:pt modelId="{DF5CD72A-8D7A-40BB-9201-2922908A507D}" type="pres">
      <dgm:prSet presAssocID="{D48AA3BC-141E-45E3-AC81-9DAE5617A227}" presName="circle2" presStyleLbl="node1" presStyleIdx="1" presStyleCnt="6"/>
      <dgm:spPr/>
      <dgm:t>
        <a:bodyPr/>
        <a:lstStyle/>
        <a:p>
          <a:endParaRPr lang="fil-PH"/>
        </a:p>
      </dgm:t>
    </dgm:pt>
    <dgm:pt modelId="{D6FDD9D3-780B-450A-8102-89B55FB13A09}" type="pres">
      <dgm:prSet presAssocID="{D48AA3BC-141E-45E3-AC81-9DAE5617A227}" presName="c2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B02DB615-B4B3-4153-9DF9-C3C037202936}" type="pres">
      <dgm:prSet presAssocID="{D48AA3BC-141E-45E3-AC81-9DAE5617A227}" presName="comp3" presStyleCnt="0"/>
      <dgm:spPr/>
      <dgm:t>
        <a:bodyPr/>
        <a:lstStyle/>
        <a:p>
          <a:endParaRPr lang="en-PH"/>
        </a:p>
      </dgm:t>
    </dgm:pt>
    <dgm:pt modelId="{F8728068-24F2-48B2-83D9-162B78D15976}" type="pres">
      <dgm:prSet presAssocID="{D48AA3BC-141E-45E3-AC81-9DAE5617A227}" presName="circle3" presStyleLbl="node1" presStyleIdx="2" presStyleCnt="6" custScaleY="93807" custLinFactNeighborY="-612"/>
      <dgm:spPr/>
      <dgm:t>
        <a:bodyPr/>
        <a:lstStyle/>
        <a:p>
          <a:endParaRPr lang="fil-PH"/>
        </a:p>
      </dgm:t>
    </dgm:pt>
    <dgm:pt modelId="{5F3C376F-5F11-453E-910B-6787CD711FCC}" type="pres">
      <dgm:prSet presAssocID="{D48AA3BC-141E-45E3-AC81-9DAE5617A227}" presName="c3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48EBE2E3-1B3E-45D8-9D4E-048AC1BE65A7}" type="pres">
      <dgm:prSet presAssocID="{D48AA3BC-141E-45E3-AC81-9DAE5617A227}" presName="comp4" presStyleCnt="0"/>
      <dgm:spPr/>
      <dgm:t>
        <a:bodyPr/>
        <a:lstStyle/>
        <a:p>
          <a:endParaRPr lang="en-PH"/>
        </a:p>
      </dgm:t>
    </dgm:pt>
    <dgm:pt modelId="{A34669AD-222A-41D2-BE38-CCFB7D258112}" type="pres">
      <dgm:prSet presAssocID="{D48AA3BC-141E-45E3-AC81-9DAE5617A227}" presName="circle4" presStyleLbl="node1" presStyleIdx="3" presStyleCnt="6"/>
      <dgm:spPr/>
      <dgm:t>
        <a:bodyPr/>
        <a:lstStyle/>
        <a:p>
          <a:endParaRPr lang="fil-PH"/>
        </a:p>
      </dgm:t>
    </dgm:pt>
    <dgm:pt modelId="{B81620AE-578A-4E0C-AA33-E5AB5ED94E26}" type="pres">
      <dgm:prSet presAssocID="{D48AA3BC-141E-45E3-AC81-9DAE5617A227}" presName="c4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il-PH"/>
        </a:p>
      </dgm:t>
    </dgm:pt>
    <dgm:pt modelId="{A92681DC-2DE1-4F8A-8F99-2DB140C34B8D}" type="pres">
      <dgm:prSet presAssocID="{D48AA3BC-141E-45E3-AC81-9DAE5617A227}" presName="comp5" presStyleCnt="0"/>
      <dgm:spPr/>
      <dgm:t>
        <a:bodyPr/>
        <a:lstStyle/>
        <a:p>
          <a:endParaRPr lang="en-PH"/>
        </a:p>
      </dgm:t>
    </dgm:pt>
    <dgm:pt modelId="{FA6A4212-3342-4DE6-A2CB-8EEBAFDB60D0}" type="pres">
      <dgm:prSet presAssocID="{D48AA3BC-141E-45E3-AC81-9DAE5617A227}" presName="circle5" presStyleLbl="node1" presStyleIdx="4" presStyleCnt="6"/>
      <dgm:spPr/>
      <dgm:t>
        <a:bodyPr/>
        <a:lstStyle/>
        <a:p>
          <a:endParaRPr lang="en-PH"/>
        </a:p>
      </dgm:t>
    </dgm:pt>
    <dgm:pt modelId="{C4928A5C-3262-4792-86A2-C66D554E47C3}" type="pres">
      <dgm:prSet presAssocID="{D48AA3BC-141E-45E3-AC81-9DAE5617A227}" presName="c5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  <dgm:pt modelId="{0C6C3A87-8066-4F43-9AF7-D124F3037B07}" type="pres">
      <dgm:prSet presAssocID="{D48AA3BC-141E-45E3-AC81-9DAE5617A227}" presName="comp6" presStyleCnt="0"/>
      <dgm:spPr/>
      <dgm:t>
        <a:bodyPr/>
        <a:lstStyle/>
        <a:p>
          <a:endParaRPr lang="en-PH"/>
        </a:p>
      </dgm:t>
    </dgm:pt>
    <dgm:pt modelId="{BC4CB095-7019-49C9-A1AF-13A3DFBA8FC0}" type="pres">
      <dgm:prSet presAssocID="{D48AA3BC-141E-45E3-AC81-9DAE5617A227}" presName="circle6" presStyleLbl="node1" presStyleIdx="5" presStyleCnt="6"/>
      <dgm:spPr/>
      <dgm:t>
        <a:bodyPr/>
        <a:lstStyle/>
        <a:p>
          <a:endParaRPr lang="en-PH"/>
        </a:p>
      </dgm:t>
    </dgm:pt>
    <dgm:pt modelId="{3CF3444E-DB39-4222-A933-CBC220678322}" type="pres">
      <dgm:prSet presAssocID="{D48AA3BC-141E-45E3-AC81-9DAE5617A227}" presName="c6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PH"/>
        </a:p>
      </dgm:t>
    </dgm:pt>
  </dgm:ptLst>
  <dgm:cxnLst>
    <dgm:cxn modelId="{7F9C440D-C236-4E81-BF5A-F014D7E29947}" type="presOf" srcId="{55250E15-F2A3-47F6-8AED-CA835D51BE22}" destId="{A34669AD-222A-41D2-BE38-CCFB7D258112}" srcOrd="0" destOrd="0" presId="urn:microsoft.com/office/officeart/2005/8/layout/venn2"/>
    <dgm:cxn modelId="{D9E90F3E-39FB-42B6-9B2F-FCA1E5A240F1}" type="presOf" srcId="{C9F310BE-D1E4-40E4-A600-B0D85D589ADD}" destId="{5F3C376F-5F11-453E-910B-6787CD711FCC}" srcOrd="1" destOrd="0" presId="urn:microsoft.com/office/officeart/2005/8/layout/venn2"/>
    <dgm:cxn modelId="{81686FCF-864D-4568-A4FA-C3E828EF545F}" type="presOf" srcId="{9B188555-8D9B-402E-8A01-7AB4B82523BC}" destId="{05F06BBB-B836-4E73-900D-1092744595F8}" srcOrd="1" destOrd="0" presId="urn:microsoft.com/office/officeart/2005/8/layout/venn2"/>
    <dgm:cxn modelId="{5B92A3E8-56ED-4640-BBB0-EBA301A45464}" srcId="{D48AA3BC-141E-45E3-AC81-9DAE5617A227}" destId="{55250E15-F2A3-47F6-8AED-CA835D51BE22}" srcOrd="3" destOrd="0" parTransId="{502CA774-BF95-4A77-9BB0-61E9A2698D35}" sibTransId="{67DC46B7-ADC3-4AAD-BBBC-853B3FD87D41}"/>
    <dgm:cxn modelId="{0A312B4D-F82C-4AF4-A4FE-4633BED16DF3}" type="presOf" srcId="{C3B62F42-0B53-413E-869C-B794553DBD53}" destId="{C4928A5C-3262-4792-86A2-C66D554E47C3}" srcOrd="1" destOrd="0" presId="urn:microsoft.com/office/officeart/2005/8/layout/venn2"/>
    <dgm:cxn modelId="{8225CED1-4E7C-4072-955B-15A1D7E516A8}" type="presOf" srcId="{C3B62F42-0B53-413E-869C-B794553DBD53}" destId="{FA6A4212-3342-4DE6-A2CB-8EEBAFDB60D0}" srcOrd="0" destOrd="0" presId="urn:microsoft.com/office/officeart/2005/8/layout/venn2"/>
    <dgm:cxn modelId="{2CB27316-9C35-41F0-90EB-33B4D508FC42}" type="presOf" srcId="{9B188555-8D9B-402E-8A01-7AB4B82523BC}" destId="{182B52C1-B312-49EE-B3EE-9AE4EFC062C9}" srcOrd="0" destOrd="0" presId="urn:microsoft.com/office/officeart/2005/8/layout/venn2"/>
    <dgm:cxn modelId="{D89AEAB9-463E-44E9-9C7A-2A7BC56C25A8}" type="presOf" srcId="{55250E15-F2A3-47F6-8AED-CA835D51BE22}" destId="{B81620AE-578A-4E0C-AA33-E5AB5ED94E26}" srcOrd="1" destOrd="0" presId="urn:microsoft.com/office/officeart/2005/8/layout/venn2"/>
    <dgm:cxn modelId="{51014071-60C5-4176-8E96-F47C029A1EED}" type="presOf" srcId="{6E260762-5C88-4FB3-9B83-3390356EFFFC}" destId="{DF5CD72A-8D7A-40BB-9201-2922908A507D}" srcOrd="0" destOrd="0" presId="urn:microsoft.com/office/officeart/2005/8/layout/venn2"/>
    <dgm:cxn modelId="{D8968CC0-9FA1-4C5A-9E63-D4D95795F24A}" srcId="{D48AA3BC-141E-45E3-AC81-9DAE5617A227}" destId="{C3B62F42-0B53-413E-869C-B794553DBD53}" srcOrd="4" destOrd="0" parTransId="{9FB0726D-878E-4151-B8B6-DA284D6BF2EF}" sibTransId="{B6B41D4F-25CA-4DD5-BB69-CA178A1DE44C}"/>
    <dgm:cxn modelId="{4B1495F7-8698-4960-98A2-787CC11B06F6}" type="presOf" srcId="{4EEC7D7A-E12A-4E65-A9B0-179228DC8251}" destId="{3CF3444E-DB39-4222-A933-CBC220678322}" srcOrd="1" destOrd="0" presId="urn:microsoft.com/office/officeart/2005/8/layout/venn2"/>
    <dgm:cxn modelId="{441B9E36-13F5-4BE1-8B46-B85C41286F39}" srcId="{D48AA3BC-141E-45E3-AC81-9DAE5617A227}" destId="{6E260762-5C88-4FB3-9B83-3390356EFFFC}" srcOrd="1" destOrd="0" parTransId="{62545B9F-730E-4BB1-9A80-8646F8919D00}" sibTransId="{B2A0AD8B-BE8C-49C5-A6B4-F791B0130455}"/>
    <dgm:cxn modelId="{C3DA164F-920F-42AE-B813-882D6A9D477E}" srcId="{D48AA3BC-141E-45E3-AC81-9DAE5617A227}" destId="{9B188555-8D9B-402E-8A01-7AB4B82523BC}" srcOrd="0" destOrd="0" parTransId="{C5A07665-1465-4FF9-8578-AA85C0BBD817}" sibTransId="{A8D47F83-0717-43A2-8205-39CE3821705B}"/>
    <dgm:cxn modelId="{380C178B-B918-4805-906D-EDBD858B0D0A}" srcId="{D48AA3BC-141E-45E3-AC81-9DAE5617A227}" destId="{C9F310BE-D1E4-40E4-A600-B0D85D589ADD}" srcOrd="2" destOrd="0" parTransId="{A557A7BC-8471-4D4C-858F-378E64D4F7B3}" sibTransId="{8B9AE5D0-0552-4C3D-86F0-9917F2770325}"/>
    <dgm:cxn modelId="{1FE615E2-8AE6-4CCF-8C2D-50119B4BCE2A}" srcId="{D48AA3BC-141E-45E3-AC81-9DAE5617A227}" destId="{4EEC7D7A-E12A-4E65-A9B0-179228DC8251}" srcOrd="5" destOrd="0" parTransId="{5DFA5248-96AE-4C75-A6E7-598346B9213F}" sibTransId="{3EC505EF-76B8-4DDA-812C-08C598812989}"/>
    <dgm:cxn modelId="{5483125E-BC0C-403F-A538-CEC503E84FA2}" type="presOf" srcId="{C9F310BE-D1E4-40E4-A600-B0D85D589ADD}" destId="{F8728068-24F2-48B2-83D9-162B78D15976}" srcOrd="0" destOrd="0" presId="urn:microsoft.com/office/officeart/2005/8/layout/venn2"/>
    <dgm:cxn modelId="{C3960311-48FD-4002-AFFF-6736705EAA65}" type="presOf" srcId="{D48AA3BC-141E-45E3-AC81-9DAE5617A227}" destId="{5C24B2B9-7F9E-4559-B3A3-6E83BB7DA239}" srcOrd="0" destOrd="0" presId="urn:microsoft.com/office/officeart/2005/8/layout/venn2"/>
    <dgm:cxn modelId="{71B8FD71-2B52-4E3C-9320-BDBA704D27C9}" type="presOf" srcId="{4EEC7D7A-E12A-4E65-A9B0-179228DC8251}" destId="{BC4CB095-7019-49C9-A1AF-13A3DFBA8FC0}" srcOrd="0" destOrd="0" presId="urn:microsoft.com/office/officeart/2005/8/layout/venn2"/>
    <dgm:cxn modelId="{7C9241EC-B31A-4614-8163-6557D4EB6607}" type="presOf" srcId="{6E260762-5C88-4FB3-9B83-3390356EFFFC}" destId="{D6FDD9D3-780B-450A-8102-89B55FB13A09}" srcOrd="1" destOrd="0" presId="urn:microsoft.com/office/officeart/2005/8/layout/venn2"/>
    <dgm:cxn modelId="{F88E85E8-7B3C-4D99-920A-2719039936F0}" type="presParOf" srcId="{5C24B2B9-7F9E-4559-B3A3-6E83BB7DA239}" destId="{C081B9D1-6F23-4022-B783-A51A795B9DD3}" srcOrd="0" destOrd="0" presId="urn:microsoft.com/office/officeart/2005/8/layout/venn2"/>
    <dgm:cxn modelId="{5CE75F88-2A22-4A9C-9F2B-CAA001D3A93F}" type="presParOf" srcId="{C081B9D1-6F23-4022-B783-A51A795B9DD3}" destId="{182B52C1-B312-49EE-B3EE-9AE4EFC062C9}" srcOrd="0" destOrd="0" presId="urn:microsoft.com/office/officeart/2005/8/layout/venn2"/>
    <dgm:cxn modelId="{C0F2F3BE-BA7D-42AB-AEC2-9A6C7C784F61}" type="presParOf" srcId="{C081B9D1-6F23-4022-B783-A51A795B9DD3}" destId="{05F06BBB-B836-4E73-900D-1092744595F8}" srcOrd="1" destOrd="0" presId="urn:microsoft.com/office/officeart/2005/8/layout/venn2"/>
    <dgm:cxn modelId="{5814C789-0338-49FB-9C48-55DD762EDA3C}" type="presParOf" srcId="{5C24B2B9-7F9E-4559-B3A3-6E83BB7DA239}" destId="{E184AB8A-73CD-4FE3-8DBF-A739C141CB68}" srcOrd="1" destOrd="0" presId="urn:microsoft.com/office/officeart/2005/8/layout/venn2"/>
    <dgm:cxn modelId="{BDA9109F-03CF-4D44-968E-46AB0E0CE45E}" type="presParOf" srcId="{E184AB8A-73CD-4FE3-8DBF-A739C141CB68}" destId="{DF5CD72A-8D7A-40BB-9201-2922908A507D}" srcOrd="0" destOrd="0" presId="urn:microsoft.com/office/officeart/2005/8/layout/venn2"/>
    <dgm:cxn modelId="{4054E2DC-C4DC-464C-B544-3082643350C2}" type="presParOf" srcId="{E184AB8A-73CD-4FE3-8DBF-A739C141CB68}" destId="{D6FDD9D3-780B-450A-8102-89B55FB13A09}" srcOrd="1" destOrd="0" presId="urn:microsoft.com/office/officeart/2005/8/layout/venn2"/>
    <dgm:cxn modelId="{54E79D4C-9367-4815-90F3-AB188FA5A46B}" type="presParOf" srcId="{5C24B2B9-7F9E-4559-B3A3-6E83BB7DA239}" destId="{B02DB615-B4B3-4153-9DF9-C3C037202936}" srcOrd="2" destOrd="0" presId="urn:microsoft.com/office/officeart/2005/8/layout/venn2"/>
    <dgm:cxn modelId="{C837E808-CBF7-4C75-A43B-F2D403510A08}" type="presParOf" srcId="{B02DB615-B4B3-4153-9DF9-C3C037202936}" destId="{F8728068-24F2-48B2-83D9-162B78D15976}" srcOrd="0" destOrd="0" presId="urn:microsoft.com/office/officeart/2005/8/layout/venn2"/>
    <dgm:cxn modelId="{3EB2F5C2-3C48-46BF-B53D-4D560B9880C3}" type="presParOf" srcId="{B02DB615-B4B3-4153-9DF9-C3C037202936}" destId="{5F3C376F-5F11-453E-910B-6787CD711FCC}" srcOrd="1" destOrd="0" presId="urn:microsoft.com/office/officeart/2005/8/layout/venn2"/>
    <dgm:cxn modelId="{57EDE9EE-35A1-4FD6-B8C1-5362DB669951}" type="presParOf" srcId="{5C24B2B9-7F9E-4559-B3A3-6E83BB7DA239}" destId="{48EBE2E3-1B3E-45D8-9D4E-048AC1BE65A7}" srcOrd="3" destOrd="0" presId="urn:microsoft.com/office/officeart/2005/8/layout/venn2"/>
    <dgm:cxn modelId="{20161F8C-AF45-4DCE-9F7E-9792827250D2}" type="presParOf" srcId="{48EBE2E3-1B3E-45D8-9D4E-048AC1BE65A7}" destId="{A34669AD-222A-41D2-BE38-CCFB7D258112}" srcOrd="0" destOrd="0" presId="urn:microsoft.com/office/officeart/2005/8/layout/venn2"/>
    <dgm:cxn modelId="{4DA4C0D4-641E-4B99-98C3-D455B64C40B9}" type="presParOf" srcId="{48EBE2E3-1B3E-45D8-9D4E-048AC1BE65A7}" destId="{B81620AE-578A-4E0C-AA33-E5AB5ED94E26}" srcOrd="1" destOrd="0" presId="urn:microsoft.com/office/officeart/2005/8/layout/venn2"/>
    <dgm:cxn modelId="{9FA053A7-8BB6-4350-AA9B-803641424459}" type="presParOf" srcId="{5C24B2B9-7F9E-4559-B3A3-6E83BB7DA239}" destId="{A92681DC-2DE1-4F8A-8F99-2DB140C34B8D}" srcOrd="4" destOrd="0" presId="urn:microsoft.com/office/officeart/2005/8/layout/venn2"/>
    <dgm:cxn modelId="{5273B7BA-A151-4A9B-B535-F6903CAA9DEF}" type="presParOf" srcId="{A92681DC-2DE1-4F8A-8F99-2DB140C34B8D}" destId="{FA6A4212-3342-4DE6-A2CB-8EEBAFDB60D0}" srcOrd="0" destOrd="0" presId="urn:microsoft.com/office/officeart/2005/8/layout/venn2"/>
    <dgm:cxn modelId="{8DED9996-7C0A-4C87-8FB3-0326E4714943}" type="presParOf" srcId="{A92681DC-2DE1-4F8A-8F99-2DB140C34B8D}" destId="{C4928A5C-3262-4792-86A2-C66D554E47C3}" srcOrd="1" destOrd="0" presId="urn:microsoft.com/office/officeart/2005/8/layout/venn2"/>
    <dgm:cxn modelId="{E10AB6F1-1AE2-4D1D-923A-F02F21B0DA63}" type="presParOf" srcId="{5C24B2B9-7F9E-4559-B3A3-6E83BB7DA239}" destId="{0C6C3A87-8066-4F43-9AF7-D124F3037B07}" srcOrd="5" destOrd="0" presId="urn:microsoft.com/office/officeart/2005/8/layout/venn2"/>
    <dgm:cxn modelId="{466858B8-0721-498B-8249-1057945D3657}" type="presParOf" srcId="{0C6C3A87-8066-4F43-9AF7-D124F3037B07}" destId="{BC4CB095-7019-49C9-A1AF-13A3DFBA8FC0}" srcOrd="0" destOrd="0" presId="urn:microsoft.com/office/officeart/2005/8/layout/venn2"/>
    <dgm:cxn modelId="{9BDA1016-3E88-4801-9A29-523BFC7675E6}" type="presParOf" srcId="{0C6C3A87-8066-4F43-9AF7-D124F3037B07}" destId="{3CF3444E-DB39-4222-A933-CBC22067832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FAB4A-E887-4FF6-A00D-A153D460851F}">
      <dsp:nvSpPr>
        <dsp:cNvPr id="0" name=""/>
        <dsp:cNvSpPr/>
      </dsp:nvSpPr>
      <dsp:spPr>
        <a:xfrm>
          <a:off x="0" y="0"/>
          <a:ext cx="3566177" cy="127406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l-PH" sz="1800" b="1" kern="1200" dirty="0" smtClean="0"/>
            <a:t>AWARENESS</a:t>
          </a:r>
          <a:endParaRPr lang="fil-PH" sz="1800" b="1" kern="1200" dirty="0"/>
        </a:p>
        <a:p>
          <a:pPr marL="119063" lvl="1" indent="-119063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l-PH" sz="1400" kern="1200" dirty="0" smtClean="0"/>
            <a:t>Customer realizes that a business can potentially fulfill his/her needs</a:t>
          </a:r>
          <a:endParaRPr lang="fil-PH" sz="1400" kern="1200" dirty="0"/>
        </a:p>
      </dsp:txBody>
      <dsp:txXfrm>
        <a:off x="37316" y="37316"/>
        <a:ext cx="2083704" cy="1199432"/>
      </dsp:txXfrm>
    </dsp:sp>
    <dsp:sp modelId="{D0B5089F-1658-46B9-8AC5-CEE20323794D}">
      <dsp:nvSpPr>
        <dsp:cNvPr id="0" name=""/>
        <dsp:cNvSpPr/>
      </dsp:nvSpPr>
      <dsp:spPr>
        <a:xfrm>
          <a:off x="298667" y="1505712"/>
          <a:ext cx="3566177" cy="1274064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l-PH" sz="1800" b="1" kern="1200" dirty="0" smtClean="0"/>
            <a:t>CONSIDERATION</a:t>
          </a:r>
          <a:endParaRPr lang="fil-PH" sz="1800" b="1" kern="1200" dirty="0"/>
        </a:p>
        <a:p>
          <a:pPr marL="119063" lvl="1" indent="-119063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l-PH" sz="1400" kern="1200" dirty="0" smtClean="0"/>
            <a:t>Customer evaluates what options s/he has to fulfill his/her needs.</a:t>
          </a:r>
          <a:endParaRPr lang="fil-PH" sz="1400" kern="1200" dirty="0"/>
        </a:p>
      </dsp:txBody>
      <dsp:txXfrm>
        <a:off x="335983" y="1543028"/>
        <a:ext cx="2364736" cy="1199432"/>
      </dsp:txXfrm>
    </dsp:sp>
    <dsp:sp modelId="{169B099E-7529-4854-986E-7DA21DEBFABB}">
      <dsp:nvSpPr>
        <dsp:cNvPr id="0" name=""/>
        <dsp:cNvSpPr/>
      </dsp:nvSpPr>
      <dsp:spPr>
        <a:xfrm>
          <a:off x="592877" y="3011424"/>
          <a:ext cx="3566177" cy="1274064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l-PH" sz="1800" b="1" kern="1200" dirty="0" smtClean="0"/>
            <a:t>INTENT</a:t>
          </a:r>
          <a:endParaRPr lang="fil-PH" sz="1800" b="1" kern="1200" dirty="0"/>
        </a:p>
        <a:p>
          <a:pPr marL="119063" lvl="1" indent="-119063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l-PH" sz="1400" kern="1200" dirty="0" smtClean="0"/>
            <a:t>Customer is inclined to choose one  option over the others  to fulfill needs.</a:t>
          </a:r>
          <a:endParaRPr lang="fil-PH" sz="1400" kern="1200" dirty="0"/>
        </a:p>
      </dsp:txBody>
      <dsp:txXfrm>
        <a:off x="630193" y="3048740"/>
        <a:ext cx="2369194" cy="1199432"/>
      </dsp:txXfrm>
    </dsp:sp>
    <dsp:sp modelId="{B70C6062-59D3-4B88-89B8-8975C9C98F77}">
      <dsp:nvSpPr>
        <dsp:cNvPr id="0" name=""/>
        <dsp:cNvSpPr/>
      </dsp:nvSpPr>
      <dsp:spPr>
        <a:xfrm>
          <a:off x="891544" y="4517136"/>
          <a:ext cx="3566177" cy="1274064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l-PH" sz="1800" b="1" kern="1200" dirty="0" smtClean="0"/>
            <a:t>DECISION</a:t>
          </a:r>
          <a:endParaRPr lang="fil-PH" sz="1800" b="1" kern="1200" dirty="0"/>
        </a:p>
        <a:p>
          <a:pPr marL="119063" lvl="1" indent="-119063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l-PH" sz="1400" b="0" kern="1200" dirty="0" smtClean="0"/>
            <a:t>Customer takes action after careful emotional and/or logical thought process</a:t>
          </a:r>
        </a:p>
      </dsp:txBody>
      <dsp:txXfrm>
        <a:off x="928860" y="4554452"/>
        <a:ext cx="2364736" cy="1199432"/>
      </dsp:txXfrm>
    </dsp:sp>
    <dsp:sp modelId="{049FD000-3BA9-43F1-8E37-E870C9C7183A}">
      <dsp:nvSpPr>
        <dsp:cNvPr id="0" name=""/>
        <dsp:cNvSpPr/>
      </dsp:nvSpPr>
      <dsp:spPr>
        <a:xfrm>
          <a:off x="2738035" y="975817"/>
          <a:ext cx="828141" cy="82814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l-PH" sz="3600" kern="1200"/>
        </a:p>
      </dsp:txBody>
      <dsp:txXfrm>
        <a:off x="2924367" y="975817"/>
        <a:ext cx="455477" cy="623176"/>
      </dsp:txXfrm>
    </dsp:sp>
    <dsp:sp modelId="{BABBFEF6-A87F-4F43-845B-9A8EE929F7E0}">
      <dsp:nvSpPr>
        <dsp:cNvPr id="0" name=""/>
        <dsp:cNvSpPr/>
      </dsp:nvSpPr>
      <dsp:spPr>
        <a:xfrm>
          <a:off x="3036703" y="2481529"/>
          <a:ext cx="828141" cy="82814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l-PH" sz="3600" kern="1200"/>
        </a:p>
      </dsp:txBody>
      <dsp:txXfrm>
        <a:off x="3223035" y="2481529"/>
        <a:ext cx="455477" cy="623176"/>
      </dsp:txXfrm>
    </dsp:sp>
    <dsp:sp modelId="{3BB8CC72-BF5C-4824-B26A-B429B45C3978}">
      <dsp:nvSpPr>
        <dsp:cNvPr id="0" name=""/>
        <dsp:cNvSpPr/>
      </dsp:nvSpPr>
      <dsp:spPr>
        <a:xfrm>
          <a:off x="3330913" y="3987241"/>
          <a:ext cx="828141" cy="828141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l-PH" sz="3600" kern="1200"/>
        </a:p>
      </dsp:txBody>
      <dsp:txXfrm>
        <a:off x="3517245" y="3987241"/>
        <a:ext cx="455477" cy="623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B52C1-B312-49EE-B3EE-9AE4EFC062C9}">
      <dsp:nvSpPr>
        <dsp:cNvPr id="0" name=""/>
        <dsp:cNvSpPr/>
      </dsp:nvSpPr>
      <dsp:spPr>
        <a:xfrm>
          <a:off x="579120" y="0"/>
          <a:ext cx="6309360" cy="5842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l-PH" sz="1400" b="1" kern="1200" smtClean="0">
              <a:solidFill>
                <a:srgbClr val="002060"/>
              </a:solidFill>
            </a:rPr>
            <a:t>CLICKSTREAM</a:t>
          </a:r>
          <a:endParaRPr lang="fil-PH" sz="1400" b="1" kern="1200" dirty="0">
            <a:solidFill>
              <a:srgbClr val="002060"/>
            </a:solidFill>
          </a:endParaRPr>
        </a:p>
      </dsp:txBody>
      <dsp:txXfrm>
        <a:off x="2550794" y="292100"/>
        <a:ext cx="2366010" cy="584200"/>
      </dsp:txXfrm>
    </dsp:sp>
    <dsp:sp modelId="{DF5CD72A-8D7A-40BB-9201-2922908A507D}">
      <dsp:nvSpPr>
        <dsp:cNvPr id="0" name=""/>
        <dsp:cNvSpPr/>
      </dsp:nvSpPr>
      <dsp:spPr>
        <a:xfrm>
          <a:off x="1250949" y="876299"/>
          <a:ext cx="4965700" cy="4965700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381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l-PH" sz="1400" b="1" kern="1200" smtClean="0">
              <a:solidFill>
                <a:srgbClr val="002060"/>
              </a:solidFill>
            </a:rPr>
            <a:t>MULTIPLE OUTCOMES</a:t>
          </a:r>
          <a:endParaRPr lang="fil-PH" sz="1400" b="1" kern="1200" dirty="0">
            <a:solidFill>
              <a:srgbClr val="002060"/>
            </a:solidFill>
          </a:endParaRPr>
        </a:p>
      </dsp:txBody>
      <dsp:txXfrm>
        <a:off x="2663070" y="1161827"/>
        <a:ext cx="2141458" cy="571055"/>
      </dsp:txXfrm>
    </dsp:sp>
    <dsp:sp modelId="{F8728068-24F2-48B2-83D9-162B78D15976}">
      <dsp:nvSpPr>
        <dsp:cNvPr id="0" name=""/>
        <dsp:cNvSpPr/>
      </dsp:nvSpPr>
      <dsp:spPr>
        <a:xfrm>
          <a:off x="1689100" y="1854201"/>
          <a:ext cx="4089400" cy="3836143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381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il-PH" sz="1400" b="1" kern="1200" smtClean="0">
              <a:solidFill>
                <a:srgbClr val="002060"/>
              </a:solidFill>
            </a:rPr>
            <a:t>EXPERIMENTATION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il-PH" sz="1400" b="1" kern="1200" smtClean="0">
              <a:solidFill>
                <a:srgbClr val="002060"/>
              </a:solidFill>
            </a:rPr>
            <a:t>and TESTING</a:t>
          </a:r>
          <a:endParaRPr lang="fil-PH" sz="1400" b="1" kern="1200" dirty="0">
            <a:solidFill>
              <a:srgbClr val="002060"/>
            </a:solidFill>
          </a:endParaRPr>
        </a:p>
      </dsp:txBody>
      <dsp:txXfrm>
        <a:off x="2675667" y="2118895"/>
        <a:ext cx="2116264" cy="529387"/>
      </dsp:txXfrm>
    </dsp:sp>
    <dsp:sp modelId="{A34669AD-222A-41D2-BE38-CCFB7D258112}">
      <dsp:nvSpPr>
        <dsp:cNvPr id="0" name=""/>
        <dsp:cNvSpPr/>
      </dsp:nvSpPr>
      <dsp:spPr>
        <a:xfrm>
          <a:off x="2127250" y="2628899"/>
          <a:ext cx="3213100" cy="3213100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381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l-PH" sz="1400" b="1" kern="1200" smtClean="0">
              <a:solidFill>
                <a:srgbClr val="002060"/>
              </a:solidFill>
            </a:rPr>
            <a:t>VOICE OF CUSTOMER</a:t>
          </a:r>
          <a:endParaRPr lang="fil-PH" sz="1400" b="1" kern="1200" dirty="0">
            <a:solidFill>
              <a:srgbClr val="002060"/>
            </a:solidFill>
          </a:endParaRPr>
        </a:p>
      </dsp:txBody>
      <dsp:txXfrm>
        <a:off x="2866262" y="2918079"/>
        <a:ext cx="1735074" cy="578358"/>
      </dsp:txXfrm>
    </dsp:sp>
    <dsp:sp modelId="{FA6A4212-3342-4DE6-A2CB-8EEBAFDB60D0}">
      <dsp:nvSpPr>
        <dsp:cNvPr id="0" name=""/>
        <dsp:cNvSpPr/>
      </dsp:nvSpPr>
      <dsp:spPr>
        <a:xfrm>
          <a:off x="2565400" y="3505200"/>
          <a:ext cx="2336800" cy="2336800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381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il-PH" sz="1400" b="1" kern="1200" smtClean="0">
              <a:solidFill>
                <a:srgbClr val="002060"/>
              </a:solidFill>
            </a:rPr>
            <a:t>COMPETITIVE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il-PH" sz="1400" b="1" kern="1200" smtClean="0">
              <a:solidFill>
                <a:srgbClr val="002060"/>
              </a:solidFill>
            </a:rPr>
            <a:t>INTELLIGENCE</a:t>
          </a:r>
          <a:endParaRPr lang="fil-PH" sz="1400" b="1" kern="1200" dirty="0">
            <a:solidFill>
              <a:srgbClr val="002060"/>
            </a:solidFill>
          </a:endParaRPr>
        </a:p>
      </dsp:txBody>
      <dsp:txXfrm>
        <a:off x="2974339" y="3797300"/>
        <a:ext cx="1518920" cy="584200"/>
      </dsp:txXfrm>
    </dsp:sp>
    <dsp:sp modelId="{BC4CB095-7019-49C9-A1AF-13A3DFBA8FC0}">
      <dsp:nvSpPr>
        <dsp:cNvPr id="0" name=""/>
        <dsp:cNvSpPr/>
      </dsp:nvSpPr>
      <dsp:spPr>
        <a:xfrm>
          <a:off x="3003550" y="4381500"/>
          <a:ext cx="1460500" cy="1460500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l-PH" sz="1400" b="1" kern="1200" smtClean="0">
              <a:solidFill>
                <a:srgbClr val="002060"/>
              </a:solidFill>
            </a:rPr>
            <a:t>INSIGHTS</a:t>
          </a:r>
          <a:endParaRPr lang="fil-PH" sz="1400" b="1" kern="1200" dirty="0">
            <a:solidFill>
              <a:srgbClr val="002060"/>
            </a:solidFill>
          </a:endParaRPr>
        </a:p>
      </dsp:txBody>
      <dsp:txXfrm>
        <a:off x="3217435" y="4746625"/>
        <a:ext cx="1032729" cy="730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B38A8-00C3-44F7-BC96-4FBF5826B792}" type="datetimeFigureOut">
              <a:rPr lang="en-PH" smtClean="0"/>
              <a:t>7/13/2016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EF0C9-47A4-4AED-B96B-CF3D0C5A51C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346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 smtClean="0"/>
              <a:t>Canyon Cove Resort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EF0C9-47A4-4AED-B96B-CF3D0C5A51C9}" type="slidenum">
              <a:rPr lang="en-PH" smtClean="0"/>
              <a:t>20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88118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 smtClean="0"/>
              <a:t>Online</a:t>
            </a:r>
            <a:r>
              <a:rPr lang="en-PH" baseline="0" dirty="0" smtClean="0"/>
              <a:t> 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EF0C9-47A4-4AED-B96B-CF3D0C5A51C9}" type="slidenum">
              <a:rPr lang="en-PH" smtClean="0"/>
              <a:t>21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1911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l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l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l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l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E9AAC-2F19-4B3D-9408-33D59D2286E4}" type="datetimeFigureOut">
              <a:rPr lang="fil-PH" smtClean="0"/>
              <a:t>7/13/2016</a:t>
            </a:fld>
            <a:endParaRPr lang="fil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l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5852A-8E8B-4EA3-93C8-03D0B646AAF9}" type="slidenum">
              <a:rPr lang="fil-PH" smtClean="0"/>
              <a:t>‹#›</a:t>
            </a:fld>
            <a:endParaRPr lang="fil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l-P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6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"/>
            <a:ext cx="12192000" cy="5562599"/>
          </a:xfrm>
          <a:prstGeom prst="roundRect">
            <a:avLst>
              <a:gd name="adj" fmla="val 2796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 descr="actionable insights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6127" r="15294"/>
          <a:stretch>
            <a:fillRect/>
          </a:stretch>
        </p:blipFill>
        <p:spPr>
          <a:xfrm flipH="1">
            <a:off x="1524000" y="1828800"/>
            <a:ext cx="5486400" cy="502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914401"/>
            <a:ext cx="6172200" cy="2590799"/>
          </a:xfrm>
          <a:prstGeom prst="roundRect">
            <a:avLst/>
          </a:prstGeom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il-PH" sz="4000" b="1" dirty="0" smtClean="0"/>
              <a:t>Actionable Steps </a:t>
            </a:r>
            <a:br>
              <a:rPr lang="fil-PH" sz="4000" b="1" dirty="0" smtClean="0"/>
            </a:br>
            <a:r>
              <a:rPr lang="fil-PH" sz="4000" b="1" dirty="0" smtClean="0"/>
              <a:t>to Web Data Analysis</a:t>
            </a:r>
            <a:endParaRPr lang="fil-PH" sz="4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887" y="8001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What Happened?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EFC3-9887-499C-B80B-AF35623A1DC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5867402"/>
            <a:ext cx="10896600" cy="761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Intelligence Events helps to quickly spot important alerts that stand out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" y="1447801"/>
            <a:ext cx="7618491" cy="3581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66" y="2247901"/>
            <a:ext cx="6840995" cy="3390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fil-PH" sz="32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Seasonal </a:t>
            </a:r>
            <a:r>
              <a:rPr lang="fil-PH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Dives</a:t>
            </a:r>
          </a:p>
        </p:txBody>
      </p:sp>
    </p:spTree>
    <p:extLst>
      <p:ext uri="{BB962C8B-B14F-4D97-AF65-F5344CB8AC3E}">
        <p14:creationId xmlns:p14="http://schemas.microsoft.com/office/powerpoint/2010/main" val="25086147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71" y="846956"/>
            <a:ext cx="11656857" cy="3975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418456"/>
            <a:ext cx="121920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Why Is Traffic Up/Down?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EFC3-9887-499C-B80B-AF35623A1DC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5127412"/>
            <a:ext cx="10411753" cy="1387474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Daily view </a:t>
            </a:r>
            <a:r>
              <a:rPr lang="en-US" sz="2400" b="1" dirty="0" err="1">
                <a:solidFill>
                  <a:schemeClr val="tx2"/>
                </a:solidFill>
              </a:rPr>
              <a:t>YoY</a:t>
            </a:r>
            <a:r>
              <a:rPr lang="en-US" sz="2400" b="1" dirty="0">
                <a:solidFill>
                  <a:schemeClr val="tx2"/>
                </a:solidFill>
              </a:rPr>
              <a:t> helps to find lifts or issues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Offset the graph where necessary to match up day of the week fluctuations</a:t>
            </a:r>
          </a:p>
          <a:p>
            <a:r>
              <a:rPr lang="en-US" sz="2400" b="1" dirty="0" err="1">
                <a:solidFill>
                  <a:schemeClr val="tx2"/>
                </a:solidFill>
              </a:rPr>
              <a:t>YoY</a:t>
            </a:r>
            <a:r>
              <a:rPr lang="en-US" sz="2400" b="1" dirty="0">
                <a:solidFill>
                  <a:schemeClr val="tx2"/>
                </a:solidFill>
              </a:rPr>
              <a:t> helps more than </a:t>
            </a:r>
            <a:r>
              <a:rPr lang="en-US" sz="2400" b="1" dirty="0" err="1">
                <a:solidFill>
                  <a:schemeClr val="tx2"/>
                </a:solidFill>
              </a:rPr>
              <a:t>MoM</a:t>
            </a:r>
            <a:r>
              <a:rPr lang="en-US" sz="2400" b="1" dirty="0">
                <a:solidFill>
                  <a:schemeClr val="tx2"/>
                </a:solidFill>
              </a:rPr>
              <a:t> due to our seasonal business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l-PH" sz="3200" b="1" dirty="0" smtClean="0">
                <a:solidFill>
                  <a:srgbClr val="C00000"/>
                </a:solidFill>
              </a:rPr>
              <a:t>Dives</a:t>
            </a:r>
            <a:endParaRPr lang="fil-PH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8034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6541"/>
            <a:ext cx="121920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	Why </a:t>
            </a:r>
            <a:r>
              <a:rPr lang="en-US" sz="3600" b="1" dirty="0"/>
              <a:t>Is there A Spike? Part 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EFC3-9887-499C-B80B-AF35623A1DC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65" y="1524000"/>
            <a:ext cx="8264035" cy="46228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1 (Border and Accent Bar) 5"/>
          <p:cNvSpPr/>
          <p:nvPr/>
        </p:nvSpPr>
        <p:spPr>
          <a:xfrm>
            <a:off x="9525000" y="1424550"/>
            <a:ext cx="2438400" cy="927216"/>
          </a:xfrm>
          <a:prstGeom prst="accentBorderCallout1">
            <a:avLst>
              <a:gd name="adj1" fmla="val 18750"/>
              <a:gd name="adj2" fmla="val -8333"/>
              <a:gd name="adj3" fmla="val 110152"/>
              <a:gd name="adj4" fmla="val -2806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on the dots to add annotations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l-PH" sz="3200" b="1" dirty="0" smtClean="0">
                <a:solidFill>
                  <a:srgbClr val="C00000"/>
                </a:solidFill>
              </a:rPr>
              <a:t>Seasonal </a:t>
            </a:r>
            <a:r>
              <a:rPr lang="fil-PH" sz="3200" b="1" dirty="0">
                <a:solidFill>
                  <a:srgbClr val="C00000"/>
                </a:solidFill>
              </a:rPr>
              <a:t>Dives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067800" y="3264431"/>
            <a:ext cx="2590799" cy="2859215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Always consider external/internal events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Annotate major events for institutional memory</a:t>
            </a:r>
          </a:p>
        </p:txBody>
      </p:sp>
    </p:spTree>
    <p:extLst>
      <p:ext uri="{BB962C8B-B14F-4D97-AF65-F5344CB8AC3E}">
        <p14:creationId xmlns:p14="http://schemas.microsoft.com/office/powerpoint/2010/main" val="31657746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76" y="1600200"/>
            <a:ext cx="11514048" cy="3333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2895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Why Is there A Spike? Part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EFC3-9887-499C-B80B-AF35623A1DC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8976" y="5319714"/>
            <a:ext cx="11514048" cy="1219199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Compare with two metrics over time to spot interesting changes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Take care with low traffic amounts and spikes in rates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l-PH" sz="3200" b="1" dirty="0" smtClean="0">
                <a:solidFill>
                  <a:srgbClr val="C00000"/>
                </a:solidFill>
              </a:rPr>
              <a:t>Seasonal </a:t>
            </a:r>
            <a:r>
              <a:rPr lang="fil-PH" sz="3200" b="1" dirty="0">
                <a:solidFill>
                  <a:srgbClr val="C00000"/>
                </a:solidFill>
              </a:rPr>
              <a:t>Dives</a:t>
            </a:r>
          </a:p>
        </p:txBody>
      </p:sp>
    </p:spTree>
    <p:extLst>
      <p:ext uri="{BB962C8B-B14F-4D97-AF65-F5344CB8AC3E}">
        <p14:creationId xmlns:p14="http://schemas.microsoft.com/office/powerpoint/2010/main" val="14283901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799" y="2922317"/>
            <a:ext cx="5718210" cy="2925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099" y="432477"/>
            <a:ext cx="7100682" cy="258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191" y="811477"/>
            <a:ext cx="3657600" cy="18288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How </a:t>
            </a:r>
            <a:r>
              <a:rPr lang="en-US" sz="3600" b="1" dirty="0"/>
              <a:t>Are Interactions Changing?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EFC3-9887-499C-B80B-AF35623A1DC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5882154"/>
            <a:ext cx="6671736" cy="975847"/>
          </a:xfrm>
        </p:spPr>
        <p:txBody>
          <a:bodyPr anchor="ctr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Design variations can create a large impact if subject to devices, browsers, </a:t>
            </a:r>
            <a:r>
              <a:rPr lang="en-US" sz="2400" b="1" dirty="0" err="1">
                <a:solidFill>
                  <a:schemeClr val="tx2"/>
                </a:solidFill>
              </a:rPr>
              <a:t>etc</a:t>
            </a:r>
            <a:r>
              <a:rPr lang="en-US" sz="2400" b="1" dirty="0">
                <a:solidFill>
                  <a:schemeClr val="tx2"/>
                </a:solidFill>
              </a:rPr>
              <a:t> shifts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197" y="2943088"/>
            <a:ext cx="4585415" cy="385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1199055" y="3497111"/>
            <a:ext cx="514806" cy="3244243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562600" y="3183119"/>
            <a:ext cx="1201048" cy="2665138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l-PH" sz="3200" b="1" dirty="0" smtClean="0">
                <a:solidFill>
                  <a:srgbClr val="C00000"/>
                </a:solidFill>
              </a:rPr>
              <a:t>Seasonal </a:t>
            </a:r>
            <a:r>
              <a:rPr lang="fil-PH" sz="3200" b="1" dirty="0">
                <a:solidFill>
                  <a:srgbClr val="C00000"/>
                </a:solidFill>
              </a:rPr>
              <a:t>Dives</a:t>
            </a:r>
          </a:p>
        </p:txBody>
      </p:sp>
    </p:spTree>
    <p:extLst>
      <p:ext uri="{BB962C8B-B14F-4D97-AF65-F5344CB8AC3E}">
        <p14:creationId xmlns:p14="http://schemas.microsoft.com/office/powerpoint/2010/main" val="11462769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496" y="549069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Which Campaign Worked Best?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EFC3-9887-499C-B80B-AF35623A1DC6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5937974"/>
            <a:ext cx="12039600" cy="76762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tx2"/>
                </a:solidFill>
              </a:rPr>
              <a:t>Where are the conversions happening and how can we improve our best performers?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96" y="1398135"/>
            <a:ext cx="7337996" cy="3691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l-PH" sz="3200" b="1" dirty="0" smtClean="0">
                <a:solidFill>
                  <a:srgbClr val="C00000"/>
                </a:solidFill>
              </a:rPr>
              <a:t>Source </a:t>
            </a:r>
            <a:r>
              <a:rPr lang="fil-PH" sz="3200" b="1" dirty="0">
                <a:solidFill>
                  <a:srgbClr val="C00000"/>
                </a:solidFill>
              </a:rPr>
              <a:t>Dives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07496" y="1991244"/>
            <a:ext cx="6274904" cy="3647556"/>
            <a:chOff x="3962400" y="1752600"/>
            <a:chExt cx="4743717" cy="2757488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400" y="1752600"/>
              <a:ext cx="4732831" cy="275748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Line Callout 1 (Border and Accent Bar) 7"/>
            <p:cNvSpPr/>
            <p:nvPr/>
          </p:nvSpPr>
          <p:spPr>
            <a:xfrm>
              <a:off x="3962400" y="1752600"/>
              <a:ext cx="4743717" cy="2757488"/>
            </a:xfrm>
            <a:prstGeom prst="accentBorderCallout1">
              <a:avLst>
                <a:gd name="adj1" fmla="val 18750"/>
                <a:gd name="adj2" fmla="val -8333"/>
                <a:gd name="adj3" fmla="val 44718"/>
                <a:gd name="adj4" fmla="val -59373"/>
              </a:avLst>
            </a:prstGeom>
            <a:noFill/>
            <a:ln w="38100">
              <a:headEnd type="oval" w="med" len="med"/>
              <a:tailEnd type="oval" w="med" len="med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544964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302346" cy="4176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7600" y="763598"/>
            <a:ext cx="3176153" cy="1106557"/>
          </a:xfrm>
        </p:spPr>
        <p:txBody>
          <a:bodyPr>
            <a:normAutofit/>
          </a:bodyPr>
          <a:lstStyle/>
          <a:p>
            <a:r>
              <a:rPr lang="en-US" sz="3200" b="1" dirty="0"/>
              <a:t>What Are We Missing…?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EFC3-9887-499C-B80B-AF35623A1DC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5865801"/>
            <a:ext cx="11049000" cy="936856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US" sz="2400" b="1" dirty="0">
                <a:solidFill>
                  <a:schemeClr val="tx2"/>
                </a:solidFill>
              </a:rPr>
              <a:t>Help our analyses get </a:t>
            </a:r>
            <a:r>
              <a:rPr lang="en-US" sz="2400" b="1" dirty="0" smtClean="0">
                <a:solidFill>
                  <a:schemeClr val="tx2"/>
                </a:solidFill>
              </a:rPr>
              <a:t>better: What </a:t>
            </a:r>
            <a:r>
              <a:rPr lang="en-US" sz="2400" b="1" dirty="0">
                <a:solidFill>
                  <a:schemeClr val="tx2"/>
                </a:solidFill>
              </a:rPr>
              <a:t>are we not </a:t>
            </a:r>
            <a:r>
              <a:rPr lang="en-US" sz="2400" b="1" dirty="0" smtClean="0">
                <a:solidFill>
                  <a:schemeClr val="tx2"/>
                </a:solidFill>
              </a:rPr>
              <a:t>tagging? What </a:t>
            </a:r>
            <a:r>
              <a:rPr lang="en-US" sz="2400" b="1" dirty="0">
                <a:solidFill>
                  <a:schemeClr val="tx2"/>
                </a:solidFill>
              </a:rPr>
              <a:t>is incorrectly tagged?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l-PH" sz="3200" b="1" dirty="0" smtClean="0">
                <a:solidFill>
                  <a:srgbClr val="C00000"/>
                </a:solidFill>
              </a:rPr>
              <a:t>Source </a:t>
            </a:r>
            <a:r>
              <a:rPr lang="fil-PH" sz="3200" b="1" dirty="0">
                <a:solidFill>
                  <a:srgbClr val="C00000"/>
                </a:solidFill>
              </a:rPr>
              <a:t>Dives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4038601" y="2057400"/>
            <a:ext cx="7875154" cy="2514600"/>
            <a:chOff x="3872344" y="2505492"/>
            <a:chExt cx="4662056" cy="1356030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2345" y="2505492"/>
              <a:ext cx="4662055" cy="135603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Line Callout 1 (Border and Accent Bar) 2"/>
            <p:cNvSpPr/>
            <p:nvPr/>
          </p:nvSpPr>
          <p:spPr>
            <a:xfrm>
              <a:off x="3872344" y="2505492"/>
              <a:ext cx="4662055" cy="1356030"/>
            </a:xfrm>
            <a:prstGeom prst="accentBorderCallout1">
              <a:avLst>
                <a:gd name="adj1" fmla="val 18750"/>
                <a:gd name="adj2" fmla="val -8333"/>
                <a:gd name="adj3" fmla="val 79090"/>
                <a:gd name="adj4" fmla="val -30785"/>
              </a:avLst>
            </a:prstGeom>
            <a:noFill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02176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29963"/>
            <a:ext cx="121920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Does Entry Page Type Change Behavior?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9EFC3-9887-499C-B80B-AF35623A1DC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4480" y="2066183"/>
            <a:ext cx="2038628" cy="38008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Where are the conversions happening and how can we improve our best performers?</a:t>
            </a: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612" y="1531662"/>
            <a:ext cx="6107034" cy="1724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008872"/>
            <a:ext cx="6098480" cy="1704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168" y="4292385"/>
            <a:ext cx="6098478" cy="2234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Line Callout 1 (Border and Accent Bar) 16"/>
          <p:cNvSpPr/>
          <p:nvPr/>
        </p:nvSpPr>
        <p:spPr>
          <a:xfrm rot="749070">
            <a:off x="9277046" y="2317276"/>
            <a:ext cx="2398196" cy="687106"/>
          </a:xfrm>
          <a:prstGeom prst="accentBorderCallout1">
            <a:avLst>
              <a:gd name="adj1" fmla="val 18750"/>
              <a:gd name="adj2" fmla="val -8333"/>
              <a:gd name="adj3" fmla="val 110152"/>
              <a:gd name="adj4" fmla="val -2806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 Pages</a:t>
            </a:r>
          </a:p>
        </p:txBody>
      </p:sp>
      <p:sp>
        <p:nvSpPr>
          <p:cNvPr id="18" name="Line Callout 1 (Border and Accent Bar) 17"/>
          <p:cNvSpPr/>
          <p:nvPr/>
        </p:nvSpPr>
        <p:spPr>
          <a:xfrm rot="749070">
            <a:off x="9283674" y="3791732"/>
            <a:ext cx="2398196" cy="687106"/>
          </a:xfrm>
          <a:prstGeom prst="accentBorderCallout1">
            <a:avLst>
              <a:gd name="adj1" fmla="val 18750"/>
              <a:gd name="adj2" fmla="val -8333"/>
              <a:gd name="adj3" fmla="val 110152"/>
              <a:gd name="adj4" fmla="val -2806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Category Pages</a:t>
            </a:r>
          </a:p>
        </p:txBody>
      </p:sp>
      <p:sp>
        <p:nvSpPr>
          <p:cNvPr id="19" name="Line Callout 1 (Border and Accent Bar) 18"/>
          <p:cNvSpPr/>
          <p:nvPr/>
        </p:nvSpPr>
        <p:spPr>
          <a:xfrm rot="749070">
            <a:off x="9283674" y="5083909"/>
            <a:ext cx="2398196" cy="687106"/>
          </a:xfrm>
          <a:prstGeom prst="accentBorderCallout1">
            <a:avLst>
              <a:gd name="adj1" fmla="val 18750"/>
              <a:gd name="adj2" fmla="val -8333"/>
              <a:gd name="adj3" fmla="val 110152"/>
              <a:gd name="adj4" fmla="val -2806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Home Pages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fil-PH" sz="3200" b="1" dirty="0" smtClean="0">
                <a:solidFill>
                  <a:srgbClr val="C00000"/>
                </a:solidFill>
              </a:rPr>
              <a:t>Page </a:t>
            </a:r>
            <a:r>
              <a:rPr lang="fil-PH" sz="3200" b="1" dirty="0">
                <a:solidFill>
                  <a:srgbClr val="C00000"/>
                </a:solidFill>
              </a:rPr>
              <a:t>Data Dive</a:t>
            </a:r>
          </a:p>
        </p:txBody>
      </p:sp>
    </p:spTree>
    <p:extLst>
      <p:ext uri="{BB962C8B-B14F-4D97-AF65-F5344CB8AC3E}">
        <p14:creationId xmlns:p14="http://schemas.microsoft.com/office/powerpoint/2010/main" val="20817423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t="12820" b="5273"/>
          <a:stretch/>
        </p:blipFill>
        <p:spPr bwMode="auto">
          <a:xfrm>
            <a:off x="4928379" y="4191000"/>
            <a:ext cx="6541739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4414" b="23189"/>
          <a:stretch/>
        </p:blipFill>
        <p:spPr bwMode="auto">
          <a:xfrm>
            <a:off x="4825267" y="0"/>
            <a:ext cx="6808666" cy="420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fil-PH" sz="3200" b="1" dirty="0" smtClean="0">
                <a:solidFill>
                  <a:srgbClr val="C00000"/>
                </a:solidFill>
              </a:rPr>
              <a:t>The Paradigm Shift</a:t>
            </a:r>
            <a:endParaRPr lang="fil-PH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30173674"/>
              </p:ext>
            </p:extLst>
          </p:nvPr>
        </p:nvGraphicFramePr>
        <p:xfrm>
          <a:off x="367545" y="838200"/>
          <a:ext cx="4457722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fil-PH" sz="3200" b="1" dirty="0" smtClean="0">
                <a:solidFill>
                  <a:srgbClr val="C00000"/>
                </a:solidFill>
              </a:rPr>
              <a:t>Web Analytics Paradigm</a:t>
            </a:r>
            <a:endParaRPr lang="fil-PH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27265643"/>
              </p:ext>
            </p:extLst>
          </p:nvPr>
        </p:nvGraphicFramePr>
        <p:xfrm>
          <a:off x="-228600" y="812800"/>
          <a:ext cx="7467600" cy="584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047349"/>
              </p:ext>
            </p:extLst>
          </p:nvPr>
        </p:nvGraphicFramePr>
        <p:xfrm>
          <a:off x="3581400" y="798785"/>
          <a:ext cx="8237081" cy="438281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374136"/>
                <a:gridCol w="4862945"/>
              </a:tblGrid>
              <a:tr h="890867">
                <a:tc>
                  <a:txBody>
                    <a:bodyPr/>
                    <a:lstStyle/>
                    <a:p>
                      <a:pPr marL="119063" indent="0"/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fil-PH" sz="1600" dirty="0" smtClean="0">
                          <a:solidFill>
                            <a:srgbClr val="002060"/>
                          </a:solidFill>
                        </a:rPr>
                        <a:t>Data that measures pages,</a:t>
                      </a:r>
                      <a:r>
                        <a:rPr lang="fil-PH" sz="1600" baseline="0" dirty="0" smtClean="0">
                          <a:solidFill>
                            <a:srgbClr val="002060"/>
                          </a:solidFill>
                        </a:rPr>
                        <a:t> campaigns and site behavior such as Visits, Visitors, Pageviews, Bounce Rates.</a:t>
                      </a:r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</a:tr>
              <a:tr h="977348">
                <a:tc>
                  <a:txBody>
                    <a:bodyPr/>
                    <a:lstStyle/>
                    <a:p>
                      <a:pPr marL="119063" indent="0"/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fil-PH" sz="1600" dirty="0" smtClean="0">
                          <a:solidFill>
                            <a:srgbClr val="002060"/>
                          </a:solidFill>
                        </a:rPr>
                        <a:t>Data that connects customer behavior to the bottomline of the companies</a:t>
                      </a:r>
                      <a:r>
                        <a:rPr lang="fil-PH" sz="1600" baseline="0" dirty="0" smtClean="0">
                          <a:solidFill>
                            <a:srgbClr val="002060"/>
                          </a:solidFill>
                        </a:rPr>
                        <a:t> focused on increasing revenue, reducing cost and more satisfied customers.</a:t>
                      </a:r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9D1A3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119063" indent="0"/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fil-PH" sz="1600" dirty="0" smtClean="0">
                          <a:solidFill>
                            <a:srgbClr val="002060"/>
                          </a:solidFill>
                        </a:rPr>
                        <a:t>Data that masures</a:t>
                      </a:r>
                      <a:r>
                        <a:rPr lang="fil-PH" sz="1600" baseline="0" dirty="0" smtClean="0">
                          <a:solidFill>
                            <a:srgbClr val="002060"/>
                          </a:solidFill>
                        </a:rPr>
                        <a:t> which among different ideas and/or options the customers determines to work best.</a:t>
                      </a:r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7DC57"/>
                    </a:solidFill>
                  </a:tcPr>
                </a:tc>
              </a:tr>
              <a:tr h="901148">
                <a:tc>
                  <a:txBody>
                    <a:bodyPr/>
                    <a:lstStyle/>
                    <a:p>
                      <a:pPr marL="119063" indent="0"/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fil-PH" sz="1600" dirty="0" smtClean="0">
                          <a:solidFill>
                            <a:srgbClr val="002060"/>
                          </a:solidFill>
                        </a:rPr>
                        <a:t>Data that provide direct feedback of what</a:t>
                      </a:r>
                      <a:r>
                        <a:rPr lang="fil-PH" sz="1600" baseline="0" dirty="0" smtClean="0">
                          <a:solidFill>
                            <a:srgbClr val="002060"/>
                          </a:solidFill>
                        </a:rPr>
                        <a:t> the customer wanted but did not see in the website.</a:t>
                      </a:r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E646"/>
                    </a:solidFill>
                  </a:tcPr>
                </a:tc>
              </a:tr>
              <a:tr h="851452">
                <a:tc>
                  <a:txBody>
                    <a:bodyPr/>
                    <a:lstStyle/>
                    <a:p>
                      <a:pPr marL="119063" indent="0"/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fil-PH" sz="1600" dirty="0" smtClean="0">
                          <a:solidFill>
                            <a:srgbClr val="002060"/>
                          </a:solidFill>
                        </a:rPr>
                        <a:t>Data that</a:t>
                      </a:r>
                      <a:r>
                        <a:rPr lang="fil-PH" sz="1600" baseline="0" dirty="0" smtClean="0">
                          <a:solidFill>
                            <a:srgbClr val="002060"/>
                          </a:solidFill>
                        </a:rPr>
                        <a:t> will provide information on show  your business is doing compared to the competitors.</a:t>
                      </a:r>
                      <a:endParaRPr lang="fil-PH" sz="16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F4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how of Han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2" y="1624062"/>
            <a:ext cx="9143999" cy="5233938"/>
          </a:xfrm>
        </p:spPr>
      </p:pic>
      <p:sp>
        <p:nvSpPr>
          <p:cNvPr id="7" name="TextBox 6"/>
          <p:cNvSpPr txBox="1"/>
          <p:nvPr/>
        </p:nvSpPr>
        <p:spPr>
          <a:xfrm>
            <a:off x="1752600" y="6025634"/>
            <a:ext cx="152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il-P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COPYWRITER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1600" y="5715001"/>
            <a:ext cx="1371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l-P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</a:t>
            </a:r>
          </a:p>
          <a:p>
            <a:pPr algn="ctr"/>
            <a:r>
              <a:rPr lang="fil-P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9200" y="5715001"/>
            <a:ext cx="2133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l-P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</a:t>
            </a:r>
          </a:p>
          <a:p>
            <a:pPr algn="ctr"/>
            <a:r>
              <a:rPr lang="fil-P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95600" y="5187434"/>
            <a:ext cx="15240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il-P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34200" y="4800601"/>
            <a:ext cx="2133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l-P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E-COMMERCE</a:t>
            </a:r>
          </a:p>
          <a:p>
            <a:pPr algn="ctr"/>
            <a:r>
              <a:rPr lang="fil-P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1143000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l-PH" sz="4400" b="1" dirty="0"/>
              <a:t>What was the basis </a:t>
            </a:r>
            <a:endParaRPr lang="fil-PH" sz="4400" b="1" dirty="0" smtClean="0"/>
          </a:p>
          <a:p>
            <a:pPr algn="ctr"/>
            <a:r>
              <a:rPr lang="fil-PH" sz="4400" b="1" dirty="0" smtClean="0"/>
              <a:t>of </a:t>
            </a:r>
            <a:r>
              <a:rPr lang="fil-PH" sz="4400" b="1" dirty="0"/>
              <a:t>the most recent recommendation you made?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fil-PH" sz="3200" b="1" dirty="0">
                <a:solidFill>
                  <a:srgbClr val="C00000"/>
                </a:solidFill>
              </a:rPr>
              <a:t>CASE STUDY: </a:t>
            </a:r>
            <a:br>
              <a:rPr lang="fil-PH" sz="3200" b="1" dirty="0">
                <a:solidFill>
                  <a:srgbClr val="C00000"/>
                </a:solidFill>
              </a:rPr>
            </a:br>
            <a:r>
              <a:rPr lang="fil-PH" sz="3200" b="1" dirty="0" smtClean="0">
                <a:solidFill>
                  <a:srgbClr val="C00000"/>
                </a:solidFill>
              </a:rPr>
              <a:t>The Online Booking Experience</a:t>
            </a:r>
            <a:endParaRPr lang="fil-PH" sz="3200" b="1" dirty="0">
              <a:solidFill>
                <a:srgbClr val="C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8200" y="1752600"/>
            <a:ext cx="5715000" cy="4724400"/>
          </a:xfrm>
          <a:prstGeom prst="roundRect">
            <a:avLst>
              <a:gd name="adj" fmla="val 4684"/>
            </a:avLst>
          </a:prstGeom>
          <a:ln w="76200" cap="flat" cmpd="sng" algn="ctr">
            <a:solidFill>
              <a:schemeClr val="accent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endParaRPr lang="fil-PH" sz="2000" b="1" dirty="0"/>
          </a:p>
          <a:p>
            <a:pPr algn="ctr">
              <a:spcBef>
                <a:spcPct val="0"/>
              </a:spcBef>
              <a:defRPr/>
            </a:pPr>
            <a:r>
              <a:rPr lang="fil-PH" sz="4800" b="1" dirty="0">
                <a:solidFill>
                  <a:schemeClr val="tx2"/>
                </a:solidFill>
              </a:rPr>
              <a:t>IS IT </a:t>
            </a:r>
          </a:p>
          <a:p>
            <a:pPr algn="ctr">
              <a:spcBef>
                <a:spcPct val="0"/>
              </a:spcBef>
              <a:defRPr/>
            </a:pPr>
            <a:r>
              <a:rPr lang="fil-PH" sz="4800" b="1" dirty="0">
                <a:solidFill>
                  <a:schemeClr val="tx2"/>
                </a:solidFill>
              </a:rPr>
              <a:t>A DEAL </a:t>
            </a:r>
          </a:p>
          <a:p>
            <a:pPr algn="ctr">
              <a:spcBef>
                <a:spcPct val="0"/>
              </a:spcBef>
              <a:defRPr/>
            </a:pPr>
            <a:r>
              <a:rPr lang="fil-PH" sz="4800" b="1" dirty="0">
                <a:solidFill>
                  <a:schemeClr val="tx2"/>
                </a:solidFill>
              </a:rPr>
              <a:t>OR NO DEAL?</a:t>
            </a:r>
          </a:p>
          <a:p>
            <a:pPr algn="ctr">
              <a:spcBef>
                <a:spcPct val="0"/>
              </a:spcBef>
              <a:defRPr/>
            </a:pPr>
            <a:endParaRPr lang="fil-PH" sz="2000" b="1" dirty="0"/>
          </a:p>
          <a:p>
            <a:pPr algn="ctr">
              <a:spcBef>
                <a:spcPct val="0"/>
              </a:spcBef>
              <a:defRPr/>
            </a:pPr>
            <a:endParaRPr lang="fil-PH" sz="2000" b="1" dirty="0"/>
          </a:p>
        </p:txBody>
      </p:sp>
      <p:pic>
        <p:nvPicPr>
          <p:cNvPr id="7" name="Picture 6" descr="hotel_facilities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4343400"/>
            <a:ext cx="2095500" cy="1549400"/>
          </a:xfrm>
          <a:prstGeom prst="rect">
            <a:avLst/>
          </a:prstGeom>
        </p:spPr>
      </p:pic>
      <p:pic>
        <p:nvPicPr>
          <p:cNvPr id="9" name="Picture 8" descr="hotel_facilities0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09800" y="1828800"/>
            <a:ext cx="2095500" cy="1549400"/>
          </a:xfrm>
          <a:prstGeom prst="rect">
            <a:avLst/>
          </a:prstGeom>
        </p:spPr>
      </p:pic>
      <p:pic>
        <p:nvPicPr>
          <p:cNvPr id="8" name="Picture 7" descr="hotel_facilities0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19400" y="3048000"/>
            <a:ext cx="2095500" cy="15494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fil-PH" sz="3200" b="1" dirty="0">
                <a:solidFill>
                  <a:srgbClr val="C00000"/>
                </a:solidFill>
              </a:rPr>
              <a:t>CASE STUDY: </a:t>
            </a:r>
            <a:br>
              <a:rPr lang="fil-PH" sz="3200" b="1" dirty="0">
                <a:solidFill>
                  <a:srgbClr val="C00000"/>
                </a:solidFill>
              </a:rPr>
            </a:br>
            <a:r>
              <a:rPr lang="fil-PH" sz="3200" b="1" dirty="0" smtClean="0">
                <a:solidFill>
                  <a:srgbClr val="C00000"/>
                </a:solidFill>
              </a:rPr>
              <a:t>The Online Shopping Experience</a:t>
            </a:r>
            <a:endParaRPr lang="fil-PH" sz="3200" b="1" dirty="0">
              <a:solidFill>
                <a:srgbClr val="C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19600" y="1600200"/>
            <a:ext cx="5943600" cy="5029200"/>
          </a:xfrm>
          <a:prstGeom prst="roundRect">
            <a:avLst>
              <a:gd name="adj" fmla="val 8337"/>
            </a:avLst>
          </a:prstGeom>
          <a:ln w="76200" cap="flat" cmpd="sng" algn="ctr">
            <a:solidFill>
              <a:schemeClr val="accent3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fil-PH" sz="4800" b="1" dirty="0">
                <a:solidFill>
                  <a:schemeClr val="tx2"/>
                </a:solidFill>
              </a:rPr>
              <a:t>Half Empty </a:t>
            </a:r>
          </a:p>
          <a:p>
            <a:pPr algn="ctr">
              <a:spcBef>
                <a:spcPct val="0"/>
              </a:spcBef>
              <a:defRPr/>
            </a:pPr>
            <a:r>
              <a:rPr lang="fil-PH" sz="4800" b="1" dirty="0">
                <a:solidFill>
                  <a:schemeClr val="tx2"/>
                </a:solidFill>
              </a:rPr>
              <a:t>or Half “Pool”?</a:t>
            </a:r>
          </a:p>
          <a:p>
            <a:pPr algn="ctr">
              <a:spcBef>
                <a:spcPct val="0"/>
              </a:spcBef>
              <a:defRPr/>
            </a:pPr>
            <a:endParaRPr lang="fil-PH" sz="4800" b="1" dirty="0">
              <a:solidFill>
                <a:schemeClr val="tx2"/>
              </a:solidFill>
            </a:endParaRPr>
          </a:p>
        </p:txBody>
      </p:sp>
      <p:pic>
        <p:nvPicPr>
          <p:cNvPr id="5" name="Picture 4" descr="imgenter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667" t="13333" b="12000"/>
          <a:stretch>
            <a:fillRect/>
          </a:stretch>
        </p:blipFill>
        <p:spPr>
          <a:xfrm>
            <a:off x="1524000" y="3429000"/>
            <a:ext cx="4381500" cy="35052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524000" y="1"/>
            <a:ext cx="9144000" cy="68570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 descr="actionable insights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6127" r="15294"/>
          <a:stretch>
            <a:fillRect/>
          </a:stretch>
        </p:blipFill>
        <p:spPr>
          <a:xfrm flipH="1">
            <a:off x="1524000" y="1828800"/>
            <a:ext cx="5486400" cy="502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7400" y="914400"/>
            <a:ext cx="4419600" cy="5562600"/>
          </a:xfrm>
          <a:prstGeom prst="roundRect">
            <a:avLst>
              <a:gd name="adj" fmla="val 8337"/>
            </a:avLst>
          </a:prstGeom>
          <a:ln w="762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lang="fil-PH" b="1" dirty="0" smtClean="0"/>
              <a:t/>
            </a:r>
            <a:br>
              <a:rPr lang="fil-PH" b="1" dirty="0" smtClean="0"/>
            </a:br>
            <a:r>
              <a:rPr lang="fil-PH" b="1" dirty="0" smtClean="0"/>
              <a:t>Questions?</a:t>
            </a:r>
            <a:br>
              <a:rPr lang="fil-PH" b="1" dirty="0" smtClean="0"/>
            </a:br>
            <a:r>
              <a:rPr lang="fil-PH" b="1" dirty="0"/>
              <a:t/>
            </a:r>
            <a:br>
              <a:rPr lang="fil-PH" b="1" dirty="0"/>
            </a:br>
            <a:r>
              <a:rPr lang="fil-PH" b="1" dirty="0" smtClean="0"/>
              <a:t/>
            </a:r>
            <a:br>
              <a:rPr lang="fil-PH" b="1" dirty="0" smtClean="0"/>
            </a:br>
            <a:r>
              <a:rPr lang="fil-PH" b="1" dirty="0"/>
              <a:t/>
            </a:r>
            <a:br>
              <a:rPr lang="fil-PH" b="1" dirty="0"/>
            </a:br>
            <a:r>
              <a:rPr lang="fil-PH" b="1" dirty="0" smtClean="0"/>
              <a:t/>
            </a:r>
            <a:br>
              <a:rPr lang="fil-PH" b="1" dirty="0" smtClean="0"/>
            </a:br>
            <a:r>
              <a:rPr lang="fil-PH" sz="2000" b="1" dirty="0"/>
              <a:t>delapena.sheila@gmail.com</a:t>
            </a:r>
            <a:endParaRPr lang="fil-PH" b="1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fil-PH" sz="3200" b="1" dirty="0" smtClean="0">
                <a:solidFill>
                  <a:srgbClr val="C00000"/>
                </a:solidFill>
              </a:rPr>
              <a:t>ABOUT ME</a:t>
            </a:r>
            <a:endParaRPr lang="fil-PH" sz="3200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020371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fil-PH" sz="3200" b="1" dirty="0">
                <a:solidFill>
                  <a:srgbClr val="C00000"/>
                </a:solidFill>
              </a:rPr>
              <a:t>“You Can’t Manage What You Can’t Measure”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il-PH" sz="2400" dirty="0"/>
              <a:t>ASSUMPTIONS:</a:t>
            </a:r>
          </a:p>
          <a:p>
            <a:r>
              <a:rPr lang="fil-PH" sz="2400" dirty="0"/>
              <a:t>Very familiar with how the different analytics tool works</a:t>
            </a:r>
          </a:p>
          <a:p>
            <a:r>
              <a:rPr lang="fil-PH" sz="2400" dirty="0"/>
              <a:t>You have identified goals, objectives, strategies and KPIs</a:t>
            </a:r>
          </a:p>
          <a:p>
            <a:r>
              <a:rPr lang="fil-PH" sz="2400" dirty="0"/>
              <a:t>You have clear understanding of the metrics and/or dimensions provided by your Analytics ToolYou have set traffic inclusion/exclusion rules for data analysis</a:t>
            </a:r>
          </a:p>
          <a:p>
            <a:r>
              <a:rPr lang="fil-PH" sz="2400" dirty="0"/>
              <a:t>Your conversion, event or interaction tracking is already in place</a:t>
            </a:r>
          </a:p>
          <a:p>
            <a:r>
              <a:rPr lang="fil-PH" sz="2400" dirty="0"/>
              <a:t>In-depth knowledge of the core business processes of your company</a:t>
            </a:r>
          </a:p>
          <a:p>
            <a:endParaRPr lang="fil-PH" sz="2400" dirty="0"/>
          </a:p>
          <a:p>
            <a:endParaRPr lang="fil-PH" sz="2400" dirty="0"/>
          </a:p>
          <a:p>
            <a:endParaRPr lang="fil-PH" sz="2400" dirty="0"/>
          </a:p>
          <a:p>
            <a:pPr>
              <a:buNone/>
            </a:pPr>
            <a:endParaRPr lang="fil-PH" sz="2400" dirty="0"/>
          </a:p>
          <a:p>
            <a:endParaRPr lang="fil-PH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bm_chief_analytics_large.jpg"/>
          <p:cNvPicPr>
            <a:picLocks noChangeAspect="1"/>
          </p:cNvPicPr>
          <p:nvPr/>
        </p:nvPicPr>
        <p:blipFill>
          <a:blip r:embed="rId2" cstate="print"/>
          <a:srcRect l="5556" r="555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946738"/>
            <a:ext cx="12192000" cy="18774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il-PH" sz="6000" b="1" dirty="0">
                <a:solidFill>
                  <a:schemeClr val="tx2"/>
                </a:solidFill>
              </a:rPr>
              <a:t>CONTEXT is QUEEN</a:t>
            </a:r>
          </a:p>
          <a:p>
            <a:pPr algn="ctr"/>
            <a:r>
              <a:rPr lang="en-US" sz="2800" b="1" dirty="0">
                <a:solidFill>
                  <a:schemeClr val="tx2"/>
                </a:solidFill>
              </a:rPr>
              <a:t>“Remember all data is secondary. </a:t>
            </a:r>
          </a:p>
          <a:p>
            <a:pPr algn="ctr"/>
            <a:r>
              <a:rPr lang="en-US" sz="2800" b="1" dirty="0">
                <a:solidFill>
                  <a:schemeClr val="tx2"/>
                </a:solidFill>
              </a:rPr>
              <a:t>Your primary quest is to understand the business context.”</a:t>
            </a:r>
            <a:endParaRPr lang="fil-PH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6102601" y="304800"/>
            <a:ext cx="5708400" cy="4934146"/>
            <a:chOff x="228600" y="1676400"/>
            <a:chExt cx="5312229" cy="4648200"/>
          </a:xfrm>
        </p:grpSpPr>
        <p:pic>
          <p:nvPicPr>
            <p:cNvPr id="17" name="Picture 16" descr="chartofweek-10-23-12-lp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1676400"/>
              <a:ext cx="5312229" cy="4648200"/>
            </a:xfrm>
            <a:prstGeom prst="rect">
              <a:avLst/>
            </a:prstGeom>
          </p:spPr>
        </p:pic>
        <p:sp>
          <p:nvSpPr>
            <p:cNvPr id="18" name="Rounded Rectangle 17"/>
            <p:cNvSpPr/>
            <p:nvPr/>
          </p:nvSpPr>
          <p:spPr>
            <a:xfrm>
              <a:off x="533400" y="4700650"/>
              <a:ext cx="3429000" cy="304800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l-PH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33400" y="5081650"/>
              <a:ext cx="3429000" cy="304800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l-PH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52400" y="4501580"/>
            <a:ext cx="3401289" cy="2274439"/>
            <a:chOff x="457200" y="1676400"/>
            <a:chExt cx="5355771" cy="3581400"/>
          </a:xfrm>
        </p:grpSpPr>
        <p:sp>
          <p:nvSpPr>
            <p:cNvPr id="8" name="Oval 7"/>
            <p:cNvSpPr/>
            <p:nvPr/>
          </p:nvSpPr>
          <p:spPr>
            <a:xfrm>
              <a:off x="457200" y="1676400"/>
              <a:ext cx="3581400" cy="35814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il-PH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INDUSTRY</a:t>
              </a:r>
            </a:p>
            <a:p>
              <a:r>
                <a:rPr lang="fil-PH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DATA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623456" y="2786743"/>
              <a:ext cx="2481944" cy="247105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il-PH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COMPETITIVE</a:t>
              </a:r>
            </a:p>
            <a:p>
              <a:r>
                <a:rPr lang="fil-PH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SET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4267200" y="3712029"/>
              <a:ext cx="1545771" cy="154577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l-PH" sz="1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YOU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fil-PH" sz="3200" b="1" dirty="0" smtClean="0">
                <a:solidFill>
                  <a:srgbClr val="C00000"/>
                </a:solidFill>
              </a:rPr>
              <a:t>Benchmark</a:t>
            </a:r>
            <a:endParaRPr lang="fil-PH" sz="3200" b="1" dirty="0">
              <a:solidFill>
                <a:srgbClr val="C0000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751407" y="716838"/>
            <a:ext cx="4232931" cy="1626790"/>
            <a:chOff x="5562600" y="2871850"/>
            <a:chExt cx="3429000" cy="13144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370"/>
            <a:stretch>
              <a:fillRect/>
            </a:stretch>
          </p:blipFill>
          <p:spPr bwMode="auto">
            <a:xfrm>
              <a:off x="5562600" y="3252850"/>
              <a:ext cx="3429000" cy="933450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28" name="Snip Single Corner Rectangle 27"/>
            <p:cNvSpPr/>
            <p:nvPr/>
          </p:nvSpPr>
          <p:spPr>
            <a:xfrm>
              <a:off x="5562600" y="2871850"/>
              <a:ext cx="2286000" cy="381000"/>
            </a:xfrm>
            <a:prstGeom prst="snip1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l-PH" sz="1600" b="1" dirty="0"/>
                <a:t>INTERNET BOOKING ENGINE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595905" y="2560324"/>
            <a:ext cx="4196488" cy="1724560"/>
            <a:chOff x="5581650" y="4319650"/>
            <a:chExt cx="3409950" cy="13716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81650" y="4710175"/>
              <a:ext cx="3409950" cy="981075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31" name="Snip Single Corner Rectangle 30"/>
            <p:cNvSpPr/>
            <p:nvPr/>
          </p:nvSpPr>
          <p:spPr>
            <a:xfrm>
              <a:off x="5586350" y="4319650"/>
              <a:ext cx="2286000" cy="381000"/>
            </a:xfrm>
            <a:prstGeom prst="snip1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l-PH" sz="1600" b="1" dirty="0"/>
                <a:t>E-COMMERCE WEBSITE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802563" y="5410200"/>
            <a:ext cx="8008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l-PH" sz="2400" dirty="0"/>
              <a:t>Having the industry and competitive set datapoints let’s you know where your company performance stand vs competitors and the industry in general.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fil-PH" sz="3200" b="1" dirty="0" smtClean="0">
                <a:solidFill>
                  <a:srgbClr val="C00000"/>
                </a:solidFill>
              </a:rPr>
              <a:t>Time </a:t>
            </a:r>
            <a:r>
              <a:rPr lang="fil-PH" sz="3200" b="1" dirty="0">
                <a:solidFill>
                  <a:srgbClr val="C00000"/>
                </a:solidFill>
              </a:rPr>
              <a:t>Series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t="8573" r="1168" b="25700"/>
          <a:stretch>
            <a:fillRect/>
          </a:stretch>
        </p:blipFill>
        <p:spPr bwMode="auto">
          <a:xfrm>
            <a:off x="198786" y="1125022"/>
            <a:ext cx="11840814" cy="458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81000" y="48006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l-PH" sz="2400" b="1" dirty="0">
                <a:solidFill>
                  <a:schemeClr val="tx2"/>
                </a:solidFill>
              </a:rPr>
              <a:t>Traffic Month-On-Month indicates that we are getting better at bringing traffic to the website. (YEY!)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fil-PH" sz="3200" b="1" dirty="0" smtClean="0">
                <a:solidFill>
                  <a:srgbClr val="C00000"/>
                </a:solidFill>
              </a:rPr>
              <a:t>Time </a:t>
            </a:r>
            <a:r>
              <a:rPr lang="fil-PH" sz="3200" b="1" dirty="0">
                <a:solidFill>
                  <a:srgbClr val="C00000"/>
                </a:solidFill>
              </a:rPr>
              <a:t>Series Comparison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t="8573" r="1168"/>
          <a:stretch>
            <a:fillRect/>
          </a:stretch>
        </p:blipFill>
        <p:spPr bwMode="auto">
          <a:xfrm>
            <a:off x="381000" y="628717"/>
            <a:ext cx="11201400" cy="6039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9600" y="4648200"/>
            <a:ext cx="838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l-PH" sz="2000" b="1" dirty="0">
                <a:solidFill>
                  <a:schemeClr val="tx2"/>
                </a:solidFill>
              </a:rPr>
              <a:t>Traffic Year-On-Year indicates that we are getting better at bringing in traffic to the website... But then,</a:t>
            </a:r>
          </a:p>
          <a:p>
            <a:endParaRPr lang="fil-PH" sz="2000" b="1" dirty="0">
              <a:solidFill>
                <a:schemeClr val="tx2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il-PH" sz="2000" b="1" dirty="0">
                <a:solidFill>
                  <a:schemeClr val="tx2"/>
                </a:solidFill>
              </a:rPr>
              <a:t> What happened to site engagement?</a:t>
            </a:r>
          </a:p>
          <a:p>
            <a:pPr lvl="1">
              <a:buFont typeface="Arial" pitchFamily="34" charset="0"/>
              <a:buChar char="•"/>
            </a:pPr>
            <a:r>
              <a:rPr lang="fil-PH" sz="2000" b="1" dirty="0">
                <a:solidFill>
                  <a:schemeClr val="tx2"/>
                </a:solidFill>
              </a:rPr>
              <a:t> What did we do differently this year?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fil-PH" sz="3200" b="1" dirty="0" smtClean="0">
                <a:solidFill>
                  <a:srgbClr val="C00000"/>
                </a:solidFill>
              </a:rPr>
              <a:t>End-To-End</a:t>
            </a:r>
            <a:endParaRPr lang="fil-PH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0" y="47244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l-PH" dirty="0"/>
              <a:t>An End-to-End view will provide a better understanding of performance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779" y="914401"/>
            <a:ext cx="11773258" cy="4143376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596811"/>
              </p:ext>
            </p:extLst>
          </p:nvPr>
        </p:nvGraphicFramePr>
        <p:xfrm>
          <a:off x="186779" y="5240658"/>
          <a:ext cx="117732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5644"/>
                <a:gridCol w="8647614"/>
              </a:tblGrid>
              <a:tr h="284480">
                <a:tc>
                  <a:txBody>
                    <a:bodyPr/>
                    <a:lstStyle/>
                    <a:p>
                      <a:r>
                        <a:rPr lang="fil-PH" sz="1800" dirty="0" smtClean="0"/>
                        <a:t>METRIC</a:t>
                      </a:r>
                      <a:r>
                        <a:rPr lang="fil-PH" sz="1800" baseline="0" dirty="0" smtClean="0"/>
                        <a:t> GROUP</a:t>
                      </a:r>
                      <a:endParaRPr lang="fil-P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l-PH" sz="180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fil-PH" sz="1800" dirty="0" smtClean="0"/>
                        <a:t>ACQUISITION</a:t>
                      </a:r>
                      <a:endParaRPr lang="fil-P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l-PH" sz="1800" dirty="0" smtClean="0"/>
                        <a:t>How</a:t>
                      </a:r>
                      <a:r>
                        <a:rPr lang="fil-PH" sz="1800" baseline="0" dirty="0" smtClean="0"/>
                        <a:t> much traffic are brought into the website?</a:t>
                      </a:r>
                      <a:endParaRPr lang="fil-PH" sz="18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fil-PH" sz="1800" dirty="0" smtClean="0"/>
                        <a:t>BEHAVIOR</a:t>
                      </a:r>
                      <a:endParaRPr lang="fil-P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l-PH" sz="1800" dirty="0" smtClean="0"/>
                        <a:t>How</a:t>
                      </a:r>
                      <a:r>
                        <a:rPr lang="fil-PH" sz="1800" baseline="0" dirty="0" smtClean="0"/>
                        <a:t> good is the landing page at making traffic explore and interact  with the site further?</a:t>
                      </a:r>
                      <a:endParaRPr lang="fil-PH" sz="18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r>
                        <a:rPr lang="fil-PH" sz="1800" dirty="0" smtClean="0"/>
                        <a:t>CONVERSION</a:t>
                      </a:r>
                      <a:endParaRPr lang="fil-P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l-PH" sz="1800" dirty="0" smtClean="0"/>
                        <a:t>How much of the traffic contributed to the goal</a:t>
                      </a:r>
                      <a:r>
                        <a:rPr lang="fil-PH" sz="1800" baseline="0" dirty="0" smtClean="0"/>
                        <a:t> achievement?</a:t>
                      </a:r>
                      <a:endParaRPr lang="fil-PH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659</Words>
  <Application>Microsoft Office PowerPoint</Application>
  <PresentationFormat>Widescreen</PresentationFormat>
  <Paragraphs>126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Actionable Steps  to Web Data Analysis</vt:lpstr>
      <vt:lpstr>PowerPoint Presentation</vt:lpstr>
      <vt:lpstr>ABOUT ME</vt:lpstr>
      <vt:lpstr>“You Can’t Manage What You Can’t Measure”</vt:lpstr>
      <vt:lpstr>PowerPoint Presentation</vt:lpstr>
      <vt:lpstr>Benchmark</vt:lpstr>
      <vt:lpstr>Time Series</vt:lpstr>
      <vt:lpstr>Time Series Comparison</vt:lpstr>
      <vt:lpstr>End-To-End</vt:lpstr>
      <vt:lpstr>What Happened?</vt:lpstr>
      <vt:lpstr>Why Is Traffic Up/Down?</vt:lpstr>
      <vt:lpstr> Why Is there A Spike? Part I</vt:lpstr>
      <vt:lpstr>Why Is there A Spike? Part 2</vt:lpstr>
      <vt:lpstr>How Are Interactions Changing?</vt:lpstr>
      <vt:lpstr>Which Campaign Worked Best?</vt:lpstr>
      <vt:lpstr>What Are We Missing…?</vt:lpstr>
      <vt:lpstr>Does Entry Page Type Change Behavior?</vt:lpstr>
      <vt:lpstr>The Paradigm Shift</vt:lpstr>
      <vt:lpstr>Web Analytics Paradigm</vt:lpstr>
      <vt:lpstr>CASE STUDY:  The Online Booking Experience</vt:lpstr>
      <vt:lpstr>CASE STUDY:  The Online Shopping Experience</vt:lpstr>
      <vt:lpstr> Questions?     delapena.sheila@gmail.com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Actionable Insights</dc:title>
  <dc:creator>Kutitap</dc:creator>
  <cp:lastModifiedBy>Sheila Dela Pena</cp:lastModifiedBy>
  <cp:revision>81</cp:revision>
  <dcterms:created xsi:type="dcterms:W3CDTF">2013-10-09T14:25:16Z</dcterms:created>
  <dcterms:modified xsi:type="dcterms:W3CDTF">2016-07-15T02:56:35Z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