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0" r:id="rId3"/>
    <p:sldId id="272" r:id="rId4"/>
    <p:sldId id="273" r:id="rId5"/>
    <p:sldId id="274" r:id="rId6"/>
    <p:sldId id="278" r:id="rId7"/>
    <p:sldId id="288" r:id="rId8"/>
    <p:sldId id="287" r:id="rId9"/>
    <p:sldId id="284" r:id="rId10"/>
    <p:sldId id="298" r:id="rId11"/>
    <p:sldId id="300" r:id="rId12"/>
    <p:sldId id="301" r:id="rId13"/>
    <p:sldId id="302" r:id="rId14"/>
    <p:sldId id="303" r:id="rId15"/>
    <p:sldId id="305" r:id="rId16"/>
    <p:sldId id="306" r:id="rId17"/>
    <p:sldId id="307" r:id="rId18"/>
    <p:sldId id="304" r:id="rId19"/>
    <p:sldId id="286" r:id="rId20"/>
    <p:sldId id="291" r:id="rId21"/>
    <p:sldId id="292"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F19"/>
    <a:srgbClr val="A6BFD6"/>
    <a:srgbClr val="F8FCFE"/>
    <a:srgbClr val="61A03B"/>
    <a:srgbClr val="A78C6D"/>
    <a:srgbClr val="F9E7C3"/>
    <a:srgbClr val="44DCAD"/>
    <a:srgbClr val="860000"/>
    <a:srgbClr val="143350"/>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17036-E2AD-4A10-98DF-1E37C7B574AD}" type="datetimeFigureOut">
              <a:rPr lang="en-US" smtClean="0"/>
              <a:t>7/13/2016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D260C-2E19-4355-85AF-29E3F5B214DA}" type="slidenum">
              <a:rPr lang="en-US" smtClean="0"/>
              <a:t>‹#›</a:t>
            </a:fld>
            <a:endParaRPr lang="en-US"/>
          </a:p>
        </p:txBody>
      </p:sp>
    </p:spTree>
    <p:extLst>
      <p:ext uri="{BB962C8B-B14F-4D97-AF65-F5344CB8AC3E}">
        <p14:creationId xmlns:p14="http://schemas.microsoft.com/office/powerpoint/2010/main" val="44792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4724400" y="6309697"/>
            <a:ext cx="2743200" cy="365125"/>
          </a:xfrm>
        </p:spPr>
        <p:txBody>
          <a:bodyPr/>
          <a:lstStyle/>
          <a:p>
            <a:pPr algn="ctr"/>
            <a:fld id="{06ED73E9-036F-4FCD-A2CA-A07E879817C2}" type="slidenum">
              <a:rPr lang="en-US" smtClean="0"/>
              <a:pPr algn="ctr"/>
              <a:t>‹#›</a:t>
            </a:fld>
            <a:endParaRPr lang="en-US" dirty="0"/>
          </a:p>
        </p:txBody>
      </p:sp>
    </p:spTree>
    <p:extLst>
      <p:ext uri="{BB962C8B-B14F-4D97-AF65-F5344CB8AC3E}">
        <p14:creationId xmlns:p14="http://schemas.microsoft.com/office/powerpoint/2010/main" val="32750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DEBE4-AFAD-45C4-A680-C271EFEF483D}" type="datetime1">
              <a:rPr lang="en-US" smtClean="0"/>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289095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AE1485-F816-4528-9B63-4BE678E040E8}" type="datetime1">
              <a:rPr lang="en-US" smtClean="0"/>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45858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5A521-EF6A-4045-8CBF-F2C81A3641C6}" type="datetime1">
              <a:rPr lang="en-US" smtClean="0"/>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56755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E7ADB-CCC0-4C6A-A550-5683BD3808A0}" type="datetime1">
              <a:rPr lang="en-US" smtClean="0"/>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295157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D64B02-90C1-4B4D-9C36-BDDE4116DF7C}" type="datetime1">
              <a:rPr lang="en-US" smtClean="0"/>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65142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99068-1D93-435D-A15C-E6B4D8970E2F}" type="datetime1">
              <a:rPr lang="en-US" smtClean="0"/>
              <a:t>7/13/2016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13334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58F979-4454-4C90-87A4-E4B44D15455E}" type="datetime1">
              <a:rPr lang="en-US" smtClean="0"/>
              <a:t>7/13/2016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269722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213B4-DF8B-42C6-B7EF-C7B2F3B322D3}" type="datetime1">
              <a:rPr lang="en-US" smtClean="0"/>
              <a:t>7/13/2016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281843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9AD06B-46C7-45C3-9EAD-AF7A62E59DF4}" type="datetime1">
              <a:rPr lang="en-US" smtClean="0"/>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95916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1E182-D683-4493-9EEE-36870F964EFA}" type="datetime1">
              <a:rPr lang="en-US" smtClean="0"/>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73E9-036F-4FCD-A2CA-A07E879817C2}" type="slidenum">
              <a:rPr lang="en-US" smtClean="0"/>
              <a:t>‹#›</a:t>
            </a:fld>
            <a:endParaRPr lang="en-US"/>
          </a:p>
        </p:txBody>
      </p:sp>
    </p:spTree>
    <p:extLst>
      <p:ext uri="{BB962C8B-B14F-4D97-AF65-F5344CB8AC3E}">
        <p14:creationId xmlns:p14="http://schemas.microsoft.com/office/powerpoint/2010/main" val="363153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A51AA-C45D-41A8-B4B3-A2446DCAEBF3}" type="datetime1">
              <a:rPr lang="en-US" smtClean="0"/>
              <a:t>7/13/2016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D73E9-036F-4FCD-A2CA-A07E879817C2}" type="slidenum">
              <a:rPr lang="en-US" smtClean="0"/>
              <a:t>‹#›</a:t>
            </a:fld>
            <a:endParaRPr lang="en-US"/>
          </a:p>
        </p:txBody>
      </p:sp>
    </p:spTree>
    <p:extLst>
      <p:ext uri="{BB962C8B-B14F-4D97-AF65-F5344CB8AC3E}">
        <p14:creationId xmlns:p14="http://schemas.microsoft.com/office/powerpoint/2010/main" val="1968942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withgoogle.com/playbooks/youtube.html"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7396" y="870278"/>
            <a:ext cx="5669902" cy="1754156"/>
          </a:xfrm>
          <a:ln>
            <a:noFill/>
          </a:ln>
        </p:spPr>
        <p:txBody>
          <a:bodyPr anchor="t">
            <a:noAutofit/>
          </a:bodyPr>
          <a:lstStyle/>
          <a:p>
            <a:pPr algn="l"/>
            <a:r>
              <a:rPr lang="en-US" sz="5700" dirty="0">
                <a:solidFill>
                  <a:schemeClr val="bg1"/>
                </a:solidFill>
                <a:latin typeface="League Spartan" panose="00000800000000000000" pitchFamily="50" charset="0"/>
              </a:rPr>
              <a:t>CONTENT</a:t>
            </a:r>
            <a:br>
              <a:rPr lang="en-US" sz="5700" dirty="0">
                <a:solidFill>
                  <a:schemeClr val="bg1"/>
                </a:solidFill>
                <a:latin typeface="League Spartan" panose="00000800000000000000" pitchFamily="50" charset="0"/>
              </a:rPr>
            </a:br>
            <a:r>
              <a:rPr lang="en-US" sz="5700" dirty="0">
                <a:solidFill>
                  <a:schemeClr val="bg1"/>
                </a:solidFill>
                <a:latin typeface="League Spartan" panose="00000800000000000000" pitchFamily="50" charset="0"/>
              </a:rPr>
              <a:t>PLAYBOOK</a:t>
            </a:r>
          </a:p>
        </p:txBody>
      </p:sp>
      <p:sp>
        <p:nvSpPr>
          <p:cNvPr id="3" name="Title 1"/>
          <p:cNvSpPr txBox="1">
            <a:spLocks/>
          </p:cNvSpPr>
          <p:nvPr/>
        </p:nvSpPr>
        <p:spPr>
          <a:xfrm>
            <a:off x="547396" y="2580065"/>
            <a:ext cx="9144000"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i="1" dirty="0">
                <a:solidFill>
                  <a:schemeClr val="bg1"/>
                </a:solidFill>
                <a:latin typeface="Libre Baskerville" panose="02000000000000000000" pitchFamily="50" charset="0"/>
              </a:rPr>
              <a:t>How to scale content marketing.</a:t>
            </a:r>
          </a:p>
        </p:txBody>
      </p:sp>
      <p:sp>
        <p:nvSpPr>
          <p:cNvPr id="4" name="Title 1"/>
          <p:cNvSpPr txBox="1">
            <a:spLocks/>
          </p:cNvSpPr>
          <p:nvPr/>
        </p:nvSpPr>
        <p:spPr>
          <a:xfrm>
            <a:off x="547396" y="3340604"/>
            <a:ext cx="5153608" cy="268080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solidFill>
                  <a:schemeClr val="bg1"/>
                </a:solidFill>
                <a:latin typeface="Libre Baskerville" panose="02000000000000000000" pitchFamily="50" charset="0"/>
              </a:rPr>
              <a:t>Hiring a group of content creators is only the first step towards building a strong content marketing strategy. Reinforce your talent with a solid foundation of process, management and analytics.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12" name="Slide Number Placeholder 11"/>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427339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8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7395" y="2393771"/>
            <a:ext cx="11078547" cy="510653"/>
          </a:xfrm>
          <a:ln>
            <a:noFill/>
          </a:ln>
        </p:spPr>
        <p:txBody>
          <a:bodyPr anchor="t">
            <a:noAutofit/>
          </a:bodyPr>
          <a:lstStyle/>
          <a:p>
            <a:r>
              <a:rPr lang="en-US" sz="5700" dirty="0">
                <a:solidFill>
                  <a:schemeClr val="bg1"/>
                </a:solidFill>
                <a:latin typeface="League Spartan" panose="00000800000000000000" pitchFamily="50" charset="0"/>
              </a:rPr>
              <a:t>IDEA SPRINGS</a:t>
            </a:r>
          </a:p>
        </p:txBody>
      </p:sp>
      <p:sp>
        <p:nvSpPr>
          <p:cNvPr id="3" name="Title 1"/>
          <p:cNvSpPr txBox="1">
            <a:spLocks/>
          </p:cNvSpPr>
          <p:nvPr/>
        </p:nvSpPr>
        <p:spPr>
          <a:xfrm>
            <a:off x="547395" y="3184535"/>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solidFill>
                  <a:schemeClr val="bg1"/>
                </a:solidFill>
                <a:latin typeface="Libre Baskerville" panose="02000000000000000000" pitchFamily="50" charset="0"/>
              </a:rPr>
              <a:t>Finding the well or river that keeps flowing with ideas.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10</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60667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11</a:t>
            </a:fld>
            <a:endParaRPr lang="en-US" sz="1000" dirty="0">
              <a:solidFill>
                <a:schemeClr val="bg1"/>
              </a:solidFill>
              <a:latin typeface="Oswald" panose="02000503000000000000" pitchFamily="2" charset="0"/>
            </a:endParaRPr>
          </a:p>
        </p:txBody>
      </p:sp>
      <p:sp>
        <p:nvSpPr>
          <p:cNvPr id="51"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54" name="Rectangle 5"/>
          <p:cNvSpPr/>
          <p:nvPr/>
        </p:nvSpPr>
        <p:spPr>
          <a:xfrm flipH="1">
            <a:off x="7659149"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p:cNvSpPr/>
          <p:nvPr/>
        </p:nvSpPr>
        <p:spPr>
          <a:xfrm>
            <a:off x="3445606" y="568272"/>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p:cNvSpPr txBox="1">
            <a:spLocks/>
          </p:cNvSpPr>
          <p:nvPr/>
        </p:nvSpPr>
        <p:spPr>
          <a:xfrm>
            <a:off x="4145187" y="457200"/>
            <a:ext cx="3882963" cy="542447"/>
          </a:xfrm>
          <a:prstGeom prst="rect">
            <a:avLst/>
          </a:prstGeom>
          <a:solidFill>
            <a:schemeClr val="accent1">
              <a:lumMod val="50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IDEA SPRINGS</a:t>
            </a:r>
          </a:p>
        </p:txBody>
      </p:sp>
      <p:sp>
        <p:nvSpPr>
          <p:cNvPr id="58" name="Title 1"/>
          <p:cNvSpPr txBox="1">
            <a:spLocks/>
          </p:cNvSpPr>
          <p:nvPr/>
        </p:nvSpPr>
        <p:spPr>
          <a:xfrm>
            <a:off x="4614216" y="2378446"/>
            <a:ext cx="3044933" cy="3603261"/>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SOURCES:</a:t>
            </a:r>
          </a:p>
          <a:p>
            <a:pPr algn="l">
              <a:lnSpc>
                <a:spcPct val="150000"/>
              </a:lnSpc>
            </a:pPr>
            <a:r>
              <a:rPr lang="en-US" sz="1100" b="1" dirty="0">
                <a:latin typeface="Libre Baskerville" panose="02000000000000000000" pitchFamily="50" charset="0"/>
              </a:rPr>
              <a:t>Customers</a:t>
            </a:r>
          </a:p>
          <a:p>
            <a:pPr marL="171450" indent="-171450" algn="l">
              <a:lnSpc>
                <a:spcPct val="150000"/>
              </a:lnSpc>
              <a:buFontTx/>
              <a:buChar char="-"/>
            </a:pPr>
            <a:r>
              <a:rPr lang="en-US" sz="1100" dirty="0">
                <a:latin typeface="Libre Baskerville" panose="02000000000000000000" pitchFamily="50" charset="0"/>
              </a:rPr>
              <a:t>Tutorial/Use Case Requests</a:t>
            </a:r>
          </a:p>
          <a:p>
            <a:pPr marL="171450" indent="-171450" algn="l">
              <a:lnSpc>
                <a:spcPct val="150000"/>
              </a:lnSpc>
              <a:buFontTx/>
              <a:buChar char="-"/>
            </a:pPr>
            <a:r>
              <a:rPr lang="en-US" sz="1100" dirty="0">
                <a:latin typeface="Libre Baskerville" panose="02000000000000000000" pitchFamily="50" charset="0"/>
              </a:rPr>
              <a:t>Customer Reviews</a:t>
            </a:r>
          </a:p>
          <a:p>
            <a:pPr marL="171450" indent="-171450" algn="l">
              <a:lnSpc>
                <a:spcPct val="150000"/>
              </a:lnSpc>
              <a:buFontTx/>
              <a:buChar char="-"/>
            </a:pPr>
            <a:r>
              <a:rPr lang="en-US" sz="1100" dirty="0">
                <a:latin typeface="Libre Baskerville" panose="02000000000000000000" pitchFamily="50" charset="0"/>
              </a:rPr>
              <a:t>Customer Success</a:t>
            </a:r>
          </a:p>
          <a:p>
            <a:pPr marL="171450" indent="-171450" algn="l">
              <a:lnSpc>
                <a:spcPct val="150000"/>
              </a:lnSpc>
              <a:buFontTx/>
              <a:buChar char="-"/>
            </a:pPr>
            <a:r>
              <a:rPr lang="en-US" sz="1100" dirty="0">
                <a:latin typeface="Libre Baskerville" panose="02000000000000000000" pitchFamily="50" charset="0"/>
              </a:rPr>
              <a:t>Complex CS Questions</a:t>
            </a:r>
          </a:p>
          <a:p>
            <a:pPr algn="l">
              <a:lnSpc>
                <a:spcPct val="150000"/>
              </a:lnSpc>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Industry</a:t>
            </a:r>
          </a:p>
          <a:p>
            <a:pPr marL="171450" indent="-171450" algn="l">
              <a:lnSpc>
                <a:spcPct val="150000"/>
              </a:lnSpc>
              <a:buFontTx/>
              <a:buChar char="-"/>
            </a:pPr>
            <a:r>
              <a:rPr lang="en-US" sz="1100" dirty="0">
                <a:latin typeface="Libre Baskerville" panose="02000000000000000000" pitchFamily="50" charset="0"/>
              </a:rPr>
              <a:t>New Product Launches</a:t>
            </a:r>
          </a:p>
          <a:p>
            <a:pPr marL="171450" indent="-171450" algn="l">
              <a:lnSpc>
                <a:spcPct val="150000"/>
              </a:lnSpc>
              <a:buFontTx/>
              <a:buChar char="-"/>
            </a:pPr>
            <a:r>
              <a:rPr lang="en-US" sz="1100" dirty="0">
                <a:latin typeface="Libre Baskerville" panose="02000000000000000000" pitchFamily="50" charset="0"/>
              </a:rPr>
              <a:t>Technology Advancement</a:t>
            </a:r>
          </a:p>
          <a:p>
            <a:pPr marL="171450" indent="-171450" algn="l">
              <a:lnSpc>
                <a:spcPct val="150000"/>
              </a:lnSpc>
              <a:buFontTx/>
              <a:buChar char="-"/>
            </a:pPr>
            <a:r>
              <a:rPr lang="en-US" sz="1100" dirty="0">
                <a:latin typeface="Libre Baskerville" panose="02000000000000000000" pitchFamily="50" charset="0"/>
              </a:rPr>
              <a:t>Legislative Changes</a:t>
            </a:r>
          </a:p>
          <a:p>
            <a:pPr marL="171450" indent="-171450" algn="l">
              <a:lnSpc>
                <a:spcPct val="150000"/>
              </a:lnSpc>
              <a:buFontTx/>
              <a:buChar char="-"/>
            </a:pPr>
            <a:r>
              <a:rPr lang="en-US" sz="1100" dirty="0">
                <a:latin typeface="Libre Baskerville" panose="02000000000000000000" pitchFamily="50" charset="0"/>
              </a:rPr>
              <a:t>Seasons and Events/Holidays</a:t>
            </a:r>
          </a:p>
          <a:p>
            <a:pPr marL="171450" indent="-171450" algn="l">
              <a:lnSpc>
                <a:spcPct val="150000"/>
              </a:lnSpc>
              <a:buFontTx/>
              <a:buChar char="-"/>
            </a:pPr>
            <a:endParaRPr lang="en-US" sz="1100" dirty="0">
              <a:latin typeface="Libre Baskerville" panose="02000000000000000000" pitchFamily="50" charset="0"/>
            </a:endParaRPr>
          </a:p>
        </p:txBody>
      </p:sp>
    </p:spTree>
    <p:extLst>
      <p:ext uri="{BB962C8B-B14F-4D97-AF65-F5344CB8AC3E}">
        <p14:creationId xmlns:p14="http://schemas.microsoft.com/office/powerpoint/2010/main" val="158939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12</a:t>
            </a:fld>
            <a:endParaRPr lang="en-US" sz="1000" dirty="0">
              <a:solidFill>
                <a:schemeClr val="bg1"/>
              </a:solidFill>
              <a:latin typeface="Oswald" panose="02000503000000000000" pitchFamily="2" charset="0"/>
            </a:endParaRPr>
          </a:p>
        </p:txBody>
      </p:sp>
      <p:sp>
        <p:nvSpPr>
          <p:cNvPr id="51"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52" name="Title 1"/>
          <p:cNvSpPr txBox="1">
            <a:spLocks/>
          </p:cNvSpPr>
          <p:nvPr/>
        </p:nvSpPr>
        <p:spPr>
          <a:xfrm>
            <a:off x="8431481"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lumMod val="50000"/>
                  </a:schemeClr>
                </a:solidFill>
                <a:latin typeface="League Spartan" panose="00000800000000000000" pitchFamily="50" charset="0"/>
              </a:rPr>
              <a:t>HELP</a:t>
            </a:r>
          </a:p>
        </p:txBody>
      </p:sp>
      <p:sp>
        <p:nvSpPr>
          <p:cNvPr id="54" name="Rectangle 5"/>
          <p:cNvSpPr/>
          <p:nvPr/>
        </p:nvSpPr>
        <p:spPr>
          <a:xfrm flipH="1">
            <a:off x="7659149"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p:cNvSpPr/>
          <p:nvPr/>
        </p:nvSpPr>
        <p:spPr>
          <a:xfrm>
            <a:off x="3445606" y="568272"/>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p:cNvSpPr txBox="1">
            <a:spLocks/>
          </p:cNvSpPr>
          <p:nvPr/>
        </p:nvSpPr>
        <p:spPr>
          <a:xfrm>
            <a:off x="4145187" y="457200"/>
            <a:ext cx="3882963" cy="542447"/>
          </a:xfrm>
          <a:prstGeom prst="rect">
            <a:avLst/>
          </a:prstGeom>
          <a:solidFill>
            <a:schemeClr val="accent1">
              <a:lumMod val="50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IDEA SPRINGS</a:t>
            </a:r>
          </a:p>
        </p:txBody>
      </p:sp>
      <p:sp>
        <p:nvSpPr>
          <p:cNvPr id="58" name="Title 1"/>
          <p:cNvSpPr txBox="1">
            <a:spLocks/>
          </p:cNvSpPr>
          <p:nvPr/>
        </p:nvSpPr>
        <p:spPr>
          <a:xfrm>
            <a:off x="4614216" y="2378446"/>
            <a:ext cx="3044933" cy="3603261"/>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SOURCES:</a:t>
            </a:r>
          </a:p>
          <a:p>
            <a:pPr algn="l">
              <a:lnSpc>
                <a:spcPct val="150000"/>
              </a:lnSpc>
            </a:pPr>
            <a:r>
              <a:rPr lang="en-US" sz="1100" b="1" dirty="0">
                <a:latin typeface="Libre Baskerville" panose="02000000000000000000" pitchFamily="50" charset="0"/>
              </a:rPr>
              <a:t>Customers</a:t>
            </a:r>
          </a:p>
          <a:p>
            <a:pPr marL="171450" indent="-171450" algn="l">
              <a:lnSpc>
                <a:spcPct val="150000"/>
              </a:lnSpc>
              <a:buFontTx/>
              <a:buChar char="-"/>
            </a:pPr>
            <a:r>
              <a:rPr lang="en-US" sz="1100" dirty="0">
                <a:latin typeface="Libre Baskerville" panose="02000000000000000000" pitchFamily="50" charset="0"/>
              </a:rPr>
              <a:t>Tutorial/Use Case Requests</a:t>
            </a:r>
          </a:p>
          <a:p>
            <a:pPr marL="171450" indent="-171450" algn="l">
              <a:lnSpc>
                <a:spcPct val="150000"/>
              </a:lnSpc>
              <a:buFontTx/>
              <a:buChar char="-"/>
            </a:pPr>
            <a:r>
              <a:rPr lang="en-US" sz="1100" dirty="0">
                <a:latin typeface="Libre Baskerville" panose="02000000000000000000" pitchFamily="50" charset="0"/>
              </a:rPr>
              <a:t>Customer Reviews</a:t>
            </a:r>
          </a:p>
          <a:p>
            <a:pPr marL="171450" indent="-171450" algn="l">
              <a:lnSpc>
                <a:spcPct val="150000"/>
              </a:lnSpc>
              <a:buFontTx/>
              <a:buChar char="-"/>
            </a:pPr>
            <a:r>
              <a:rPr lang="en-US" sz="1100" dirty="0">
                <a:latin typeface="Libre Baskerville" panose="02000000000000000000" pitchFamily="50" charset="0"/>
              </a:rPr>
              <a:t>Customer Success</a:t>
            </a:r>
          </a:p>
          <a:p>
            <a:pPr marL="171450" indent="-171450" algn="l">
              <a:lnSpc>
                <a:spcPct val="150000"/>
              </a:lnSpc>
              <a:buFontTx/>
              <a:buChar char="-"/>
            </a:pPr>
            <a:r>
              <a:rPr lang="en-US" sz="1100" dirty="0">
                <a:latin typeface="Libre Baskerville" panose="02000000000000000000" pitchFamily="50" charset="0"/>
              </a:rPr>
              <a:t>Complex CS Questions</a:t>
            </a:r>
          </a:p>
          <a:p>
            <a:pPr algn="l">
              <a:lnSpc>
                <a:spcPct val="150000"/>
              </a:lnSpc>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Industry</a:t>
            </a:r>
          </a:p>
          <a:p>
            <a:pPr marL="171450" indent="-171450" algn="l">
              <a:lnSpc>
                <a:spcPct val="150000"/>
              </a:lnSpc>
              <a:buFontTx/>
              <a:buChar char="-"/>
            </a:pPr>
            <a:r>
              <a:rPr lang="en-US" sz="1100" dirty="0">
                <a:latin typeface="Libre Baskerville" panose="02000000000000000000" pitchFamily="50" charset="0"/>
              </a:rPr>
              <a:t>New Product Launches</a:t>
            </a:r>
          </a:p>
          <a:p>
            <a:pPr marL="171450" indent="-171450" algn="l">
              <a:lnSpc>
                <a:spcPct val="150000"/>
              </a:lnSpc>
              <a:buFontTx/>
              <a:buChar char="-"/>
            </a:pPr>
            <a:r>
              <a:rPr lang="en-US" sz="1100" dirty="0">
                <a:latin typeface="Libre Baskerville" panose="02000000000000000000" pitchFamily="50" charset="0"/>
              </a:rPr>
              <a:t>Technology Advancement</a:t>
            </a:r>
          </a:p>
          <a:p>
            <a:pPr marL="171450" indent="-171450" algn="l">
              <a:lnSpc>
                <a:spcPct val="150000"/>
              </a:lnSpc>
              <a:buFontTx/>
              <a:buChar char="-"/>
            </a:pPr>
            <a:r>
              <a:rPr lang="en-US" sz="1100" dirty="0">
                <a:latin typeface="Libre Baskerville" panose="02000000000000000000" pitchFamily="50" charset="0"/>
              </a:rPr>
              <a:t>Legislative Changes</a:t>
            </a:r>
          </a:p>
          <a:p>
            <a:pPr marL="171450" indent="-171450" algn="l">
              <a:lnSpc>
                <a:spcPct val="150000"/>
              </a:lnSpc>
              <a:buFontTx/>
              <a:buChar char="-"/>
            </a:pPr>
            <a:r>
              <a:rPr lang="en-US" sz="1100" dirty="0">
                <a:latin typeface="Libre Baskerville" panose="02000000000000000000" pitchFamily="50" charset="0"/>
              </a:rPr>
              <a:t>Seasons and Events/Holidays</a:t>
            </a:r>
          </a:p>
          <a:p>
            <a:pPr marL="171450" indent="-171450" algn="l">
              <a:lnSpc>
                <a:spcPct val="150000"/>
              </a:lnSpc>
              <a:buFontTx/>
              <a:buChar char="-"/>
            </a:pPr>
            <a:endParaRPr lang="en-US" sz="1100" dirty="0">
              <a:latin typeface="Libre Baskerville" panose="02000000000000000000" pitchFamily="50" charset="0"/>
            </a:endParaRPr>
          </a:p>
        </p:txBody>
      </p:sp>
      <p:sp>
        <p:nvSpPr>
          <p:cNvPr id="59" name="Title 1"/>
          <p:cNvSpPr txBox="1">
            <a:spLocks/>
          </p:cNvSpPr>
          <p:nvPr/>
        </p:nvSpPr>
        <p:spPr>
          <a:xfrm>
            <a:off x="8431482" y="2378446"/>
            <a:ext cx="3044933" cy="334121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SOURCES:</a:t>
            </a:r>
          </a:p>
          <a:p>
            <a:pPr algn="l">
              <a:lnSpc>
                <a:spcPct val="150000"/>
              </a:lnSpc>
            </a:pPr>
            <a:r>
              <a:rPr lang="en-US" sz="1100" b="1" dirty="0">
                <a:latin typeface="Libre Baskerville" panose="02000000000000000000" pitchFamily="50" charset="0"/>
              </a:rPr>
              <a:t>Customers</a:t>
            </a:r>
          </a:p>
          <a:p>
            <a:pPr marL="171450" indent="-171450" algn="l">
              <a:lnSpc>
                <a:spcPct val="150000"/>
              </a:lnSpc>
              <a:buFontTx/>
              <a:buChar char="-"/>
            </a:pPr>
            <a:r>
              <a:rPr lang="en-US" sz="1100" dirty="0">
                <a:latin typeface="Libre Baskerville" panose="02000000000000000000" pitchFamily="50" charset="0"/>
              </a:rPr>
              <a:t>Simple CS Questions</a:t>
            </a:r>
          </a:p>
          <a:p>
            <a:pPr marL="171450" indent="-171450" algn="l">
              <a:lnSpc>
                <a:spcPct val="150000"/>
              </a:lnSpc>
              <a:buFontTx/>
              <a:buChar char="-"/>
            </a:pPr>
            <a:r>
              <a:rPr lang="en-US" sz="1100" dirty="0">
                <a:latin typeface="Libre Baskerville" panose="02000000000000000000" pitchFamily="50" charset="0"/>
              </a:rPr>
              <a:t>Product Returns and Refunds</a:t>
            </a:r>
          </a:p>
          <a:p>
            <a:pPr marL="171450" indent="-171450" algn="l">
              <a:lnSpc>
                <a:spcPct val="150000"/>
              </a:lnSpc>
              <a:buFontTx/>
              <a:buChar char="-"/>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Suppliers / Vendors</a:t>
            </a:r>
          </a:p>
          <a:p>
            <a:pPr marL="171450" indent="-171450" algn="l">
              <a:lnSpc>
                <a:spcPct val="150000"/>
              </a:lnSpc>
              <a:buFontTx/>
              <a:buChar char="-"/>
            </a:pPr>
            <a:r>
              <a:rPr lang="en-US" sz="1100" dirty="0">
                <a:latin typeface="Libre Baskerville" panose="02000000000000000000" pitchFamily="50" charset="0"/>
              </a:rPr>
              <a:t>Product Manuals</a:t>
            </a:r>
          </a:p>
          <a:p>
            <a:pPr marL="171450" indent="-171450" algn="l">
              <a:lnSpc>
                <a:spcPct val="150000"/>
              </a:lnSpc>
              <a:buFontTx/>
              <a:buChar char="-"/>
            </a:pPr>
            <a:r>
              <a:rPr lang="en-US" sz="1100" dirty="0">
                <a:latin typeface="Libre Baskerville" panose="02000000000000000000" pitchFamily="50" charset="0"/>
              </a:rPr>
              <a:t>Training Documents</a:t>
            </a:r>
          </a:p>
          <a:p>
            <a:pPr algn="l">
              <a:lnSpc>
                <a:spcPct val="150000"/>
              </a:lnSpc>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Social  / UGC</a:t>
            </a:r>
          </a:p>
          <a:p>
            <a:pPr marL="171450" indent="-171450" algn="l">
              <a:lnSpc>
                <a:spcPct val="150000"/>
              </a:lnSpc>
              <a:buFontTx/>
              <a:buChar char="-"/>
            </a:pPr>
            <a:r>
              <a:rPr lang="en-US" sz="1100" dirty="0" err="1">
                <a:latin typeface="Libre Baskerville" panose="02000000000000000000" pitchFamily="50" charset="0"/>
              </a:rPr>
              <a:t>Quora</a:t>
            </a:r>
            <a:r>
              <a:rPr lang="en-US" sz="1100" dirty="0">
                <a:latin typeface="Libre Baskerville" panose="02000000000000000000" pitchFamily="50" charset="0"/>
              </a:rPr>
              <a:t>, Forums, Facebook, etc.</a:t>
            </a:r>
          </a:p>
          <a:p>
            <a:pPr marL="171450" indent="-171450" algn="l">
              <a:lnSpc>
                <a:spcPct val="150000"/>
              </a:lnSpc>
              <a:buFontTx/>
              <a:buChar char="-"/>
            </a:pPr>
            <a:r>
              <a:rPr lang="en-US" sz="1100" dirty="0">
                <a:latin typeface="Libre Baskerville" panose="02000000000000000000" pitchFamily="50" charset="0"/>
              </a:rPr>
              <a:t>Competitors Knowledge Base</a:t>
            </a:r>
          </a:p>
          <a:p>
            <a:pPr marL="171450" indent="-171450" algn="l">
              <a:lnSpc>
                <a:spcPct val="150000"/>
              </a:lnSpc>
              <a:buFontTx/>
              <a:buChar char="-"/>
            </a:pPr>
            <a:endParaRPr lang="en-US" sz="1400" dirty="0">
              <a:latin typeface="Libre Baskerville" panose="02000000000000000000" pitchFamily="50" charset="0"/>
            </a:endParaRPr>
          </a:p>
        </p:txBody>
      </p:sp>
    </p:spTree>
    <p:extLst>
      <p:ext uri="{BB962C8B-B14F-4D97-AF65-F5344CB8AC3E}">
        <p14:creationId xmlns:p14="http://schemas.microsoft.com/office/powerpoint/2010/main" val="398047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13</a:t>
            </a:fld>
            <a:endParaRPr lang="en-US" sz="1000" dirty="0">
              <a:solidFill>
                <a:schemeClr val="bg1"/>
              </a:solidFill>
              <a:latin typeface="Oswald" panose="02000503000000000000" pitchFamily="2" charset="0"/>
            </a:endParaRPr>
          </a:p>
        </p:txBody>
      </p:sp>
      <p:sp>
        <p:nvSpPr>
          <p:cNvPr id="50" name="Title 1"/>
          <p:cNvSpPr txBox="1">
            <a:spLocks/>
          </p:cNvSpPr>
          <p:nvPr/>
        </p:nvSpPr>
        <p:spPr>
          <a:xfrm>
            <a:off x="796949"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C00000"/>
                </a:solidFill>
                <a:latin typeface="League Spartan" panose="00000800000000000000" pitchFamily="50" charset="0"/>
              </a:rPr>
              <a:t>HERO</a:t>
            </a:r>
          </a:p>
        </p:txBody>
      </p:sp>
      <p:sp>
        <p:nvSpPr>
          <p:cNvPr id="51"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52" name="Title 1"/>
          <p:cNvSpPr txBox="1">
            <a:spLocks/>
          </p:cNvSpPr>
          <p:nvPr/>
        </p:nvSpPr>
        <p:spPr>
          <a:xfrm>
            <a:off x="8431481"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lumMod val="50000"/>
                  </a:schemeClr>
                </a:solidFill>
                <a:latin typeface="League Spartan" panose="00000800000000000000" pitchFamily="50" charset="0"/>
              </a:rPr>
              <a:t>HELP</a:t>
            </a:r>
          </a:p>
        </p:txBody>
      </p:sp>
      <p:sp>
        <p:nvSpPr>
          <p:cNvPr id="54" name="Rectangle 5"/>
          <p:cNvSpPr/>
          <p:nvPr/>
        </p:nvSpPr>
        <p:spPr>
          <a:xfrm flipH="1">
            <a:off x="7659149"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p:cNvSpPr/>
          <p:nvPr/>
        </p:nvSpPr>
        <p:spPr>
          <a:xfrm>
            <a:off x="3445606" y="568272"/>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14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p:cNvSpPr txBox="1">
            <a:spLocks/>
          </p:cNvSpPr>
          <p:nvPr/>
        </p:nvSpPr>
        <p:spPr>
          <a:xfrm>
            <a:off x="4145187" y="457200"/>
            <a:ext cx="3882963" cy="542447"/>
          </a:xfrm>
          <a:prstGeom prst="rect">
            <a:avLst/>
          </a:prstGeom>
          <a:solidFill>
            <a:schemeClr val="accent1">
              <a:lumMod val="50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IDEA SPRINGS</a:t>
            </a:r>
          </a:p>
        </p:txBody>
      </p:sp>
      <p:sp>
        <p:nvSpPr>
          <p:cNvPr id="57" name="Title 1"/>
          <p:cNvSpPr txBox="1">
            <a:spLocks/>
          </p:cNvSpPr>
          <p:nvPr/>
        </p:nvSpPr>
        <p:spPr>
          <a:xfrm>
            <a:off x="796949" y="2378446"/>
            <a:ext cx="3044933" cy="268807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a:t>
            </a:r>
          </a:p>
          <a:p>
            <a:pPr algn="just">
              <a:lnSpc>
                <a:spcPct val="150000"/>
              </a:lnSpc>
            </a:pPr>
            <a:r>
              <a:rPr lang="en-US" sz="1100" dirty="0">
                <a:latin typeface="Libre Baskerville" panose="02000000000000000000" pitchFamily="50" charset="0"/>
              </a:rPr>
              <a:t>Old fashioned imagination &amp; creativity. This is where you content team gets to think outside the box and shoot for the moon.</a:t>
            </a:r>
          </a:p>
        </p:txBody>
      </p:sp>
      <p:sp>
        <p:nvSpPr>
          <p:cNvPr id="58" name="Title 1"/>
          <p:cNvSpPr txBox="1">
            <a:spLocks/>
          </p:cNvSpPr>
          <p:nvPr/>
        </p:nvSpPr>
        <p:spPr>
          <a:xfrm>
            <a:off x="4614216" y="2378446"/>
            <a:ext cx="3044933" cy="3603261"/>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SOURCES:</a:t>
            </a:r>
          </a:p>
          <a:p>
            <a:pPr algn="l">
              <a:lnSpc>
                <a:spcPct val="150000"/>
              </a:lnSpc>
            </a:pPr>
            <a:r>
              <a:rPr lang="en-US" sz="1100" b="1" dirty="0">
                <a:latin typeface="Libre Baskerville" panose="02000000000000000000" pitchFamily="50" charset="0"/>
              </a:rPr>
              <a:t>Customers</a:t>
            </a:r>
          </a:p>
          <a:p>
            <a:pPr marL="171450" indent="-171450" algn="l">
              <a:lnSpc>
                <a:spcPct val="150000"/>
              </a:lnSpc>
              <a:buFontTx/>
              <a:buChar char="-"/>
            </a:pPr>
            <a:r>
              <a:rPr lang="en-US" sz="1100" dirty="0">
                <a:latin typeface="Libre Baskerville" panose="02000000000000000000" pitchFamily="50" charset="0"/>
              </a:rPr>
              <a:t>Tutorial/Use Case Requests</a:t>
            </a:r>
          </a:p>
          <a:p>
            <a:pPr marL="171450" indent="-171450" algn="l">
              <a:lnSpc>
                <a:spcPct val="150000"/>
              </a:lnSpc>
              <a:buFontTx/>
              <a:buChar char="-"/>
            </a:pPr>
            <a:r>
              <a:rPr lang="en-US" sz="1100" dirty="0">
                <a:latin typeface="Libre Baskerville" panose="02000000000000000000" pitchFamily="50" charset="0"/>
              </a:rPr>
              <a:t>Customer Reviews</a:t>
            </a:r>
          </a:p>
          <a:p>
            <a:pPr marL="171450" indent="-171450" algn="l">
              <a:lnSpc>
                <a:spcPct val="150000"/>
              </a:lnSpc>
              <a:buFontTx/>
              <a:buChar char="-"/>
            </a:pPr>
            <a:r>
              <a:rPr lang="en-US" sz="1100" dirty="0">
                <a:latin typeface="Libre Baskerville" panose="02000000000000000000" pitchFamily="50" charset="0"/>
              </a:rPr>
              <a:t>Customer Success</a:t>
            </a:r>
          </a:p>
          <a:p>
            <a:pPr marL="171450" indent="-171450" algn="l">
              <a:lnSpc>
                <a:spcPct val="150000"/>
              </a:lnSpc>
              <a:buFontTx/>
              <a:buChar char="-"/>
            </a:pPr>
            <a:r>
              <a:rPr lang="en-US" sz="1100" dirty="0">
                <a:latin typeface="Libre Baskerville" panose="02000000000000000000" pitchFamily="50" charset="0"/>
              </a:rPr>
              <a:t>Complex CS Questions</a:t>
            </a:r>
          </a:p>
          <a:p>
            <a:pPr algn="l">
              <a:lnSpc>
                <a:spcPct val="150000"/>
              </a:lnSpc>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Industry</a:t>
            </a:r>
          </a:p>
          <a:p>
            <a:pPr marL="171450" indent="-171450" algn="l">
              <a:lnSpc>
                <a:spcPct val="150000"/>
              </a:lnSpc>
              <a:buFontTx/>
              <a:buChar char="-"/>
            </a:pPr>
            <a:r>
              <a:rPr lang="en-US" sz="1100" dirty="0">
                <a:latin typeface="Libre Baskerville" panose="02000000000000000000" pitchFamily="50" charset="0"/>
              </a:rPr>
              <a:t>New Product Launches</a:t>
            </a:r>
          </a:p>
          <a:p>
            <a:pPr marL="171450" indent="-171450" algn="l">
              <a:lnSpc>
                <a:spcPct val="150000"/>
              </a:lnSpc>
              <a:buFontTx/>
              <a:buChar char="-"/>
            </a:pPr>
            <a:r>
              <a:rPr lang="en-US" sz="1100" dirty="0">
                <a:latin typeface="Libre Baskerville" panose="02000000000000000000" pitchFamily="50" charset="0"/>
              </a:rPr>
              <a:t>Technology Advancement</a:t>
            </a:r>
          </a:p>
          <a:p>
            <a:pPr marL="171450" indent="-171450" algn="l">
              <a:lnSpc>
                <a:spcPct val="150000"/>
              </a:lnSpc>
              <a:buFontTx/>
              <a:buChar char="-"/>
            </a:pPr>
            <a:r>
              <a:rPr lang="en-US" sz="1100" dirty="0">
                <a:latin typeface="Libre Baskerville" panose="02000000000000000000" pitchFamily="50" charset="0"/>
              </a:rPr>
              <a:t>Legislative Changes</a:t>
            </a:r>
          </a:p>
          <a:p>
            <a:pPr marL="171450" indent="-171450" algn="l">
              <a:lnSpc>
                <a:spcPct val="150000"/>
              </a:lnSpc>
              <a:buFontTx/>
              <a:buChar char="-"/>
            </a:pPr>
            <a:r>
              <a:rPr lang="en-US" sz="1100" dirty="0">
                <a:latin typeface="Libre Baskerville" panose="02000000000000000000" pitchFamily="50" charset="0"/>
              </a:rPr>
              <a:t>Seasons and Events/Holidays</a:t>
            </a:r>
          </a:p>
          <a:p>
            <a:pPr marL="171450" indent="-171450" algn="l">
              <a:lnSpc>
                <a:spcPct val="150000"/>
              </a:lnSpc>
              <a:buFontTx/>
              <a:buChar char="-"/>
            </a:pPr>
            <a:endParaRPr lang="en-US" sz="1100" dirty="0">
              <a:latin typeface="Libre Baskerville" panose="02000000000000000000" pitchFamily="50" charset="0"/>
            </a:endParaRPr>
          </a:p>
        </p:txBody>
      </p:sp>
      <p:sp>
        <p:nvSpPr>
          <p:cNvPr id="59" name="Title 1"/>
          <p:cNvSpPr txBox="1">
            <a:spLocks/>
          </p:cNvSpPr>
          <p:nvPr/>
        </p:nvSpPr>
        <p:spPr>
          <a:xfrm>
            <a:off x="8431482" y="2378446"/>
            <a:ext cx="3044933" cy="334121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SOURCES:</a:t>
            </a:r>
          </a:p>
          <a:p>
            <a:pPr algn="l">
              <a:lnSpc>
                <a:spcPct val="150000"/>
              </a:lnSpc>
            </a:pPr>
            <a:r>
              <a:rPr lang="en-US" sz="1100" b="1" dirty="0">
                <a:latin typeface="Libre Baskerville" panose="02000000000000000000" pitchFamily="50" charset="0"/>
              </a:rPr>
              <a:t>Customers</a:t>
            </a:r>
          </a:p>
          <a:p>
            <a:pPr marL="171450" indent="-171450" algn="l">
              <a:lnSpc>
                <a:spcPct val="150000"/>
              </a:lnSpc>
              <a:buFontTx/>
              <a:buChar char="-"/>
            </a:pPr>
            <a:r>
              <a:rPr lang="en-US" sz="1100" dirty="0">
                <a:latin typeface="Libre Baskerville" panose="02000000000000000000" pitchFamily="50" charset="0"/>
              </a:rPr>
              <a:t>Simple CS Questions</a:t>
            </a:r>
          </a:p>
          <a:p>
            <a:pPr marL="171450" indent="-171450" algn="l">
              <a:lnSpc>
                <a:spcPct val="150000"/>
              </a:lnSpc>
              <a:buFontTx/>
              <a:buChar char="-"/>
            </a:pPr>
            <a:r>
              <a:rPr lang="en-US" sz="1100" dirty="0">
                <a:latin typeface="Libre Baskerville" panose="02000000000000000000" pitchFamily="50" charset="0"/>
              </a:rPr>
              <a:t>Product Returns and Refunds</a:t>
            </a:r>
          </a:p>
          <a:p>
            <a:pPr marL="171450" indent="-171450" algn="l">
              <a:lnSpc>
                <a:spcPct val="150000"/>
              </a:lnSpc>
              <a:buFontTx/>
              <a:buChar char="-"/>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Suppliers / Vendors</a:t>
            </a:r>
          </a:p>
          <a:p>
            <a:pPr marL="171450" indent="-171450" algn="l">
              <a:lnSpc>
                <a:spcPct val="150000"/>
              </a:lnSpc>
              <a:buFontTx/>
              <a:buChar char="-"/>
            </a:pPr>
            <a:r>
              <a:rPr lang="en-US" sz="1100" dirty="0">
                <a:latin typeface="Libre Baskerville" panose="02000000000000000000" pitchFamily="50" charset="0"/>
              </a:rPr>
              <a:t>Product Manuals</a:t>
            </a:r>
          </a:p>
          <a:p>
            <a:pPr marL="171450" indent="-171450" algn="l">
              <a:lnSpc>
                <a:spcPct val="150000"/>
              </a:lnSpc>
              <a:buFontTx/>
              <a:buChar char="-"/>
            </a:pPr>
            <a:r>
              <a:rPr lang="en-US" sz="1100" dirty="0">
                <a:latin typeface="Libre Baskerville" panose="02000000000000000000" pitchFamily="50" charset="0"/>
              </a:rPr>
              <a:t>Training Documents</a:t>
            </a:r>
          </a:p>
          <a:p>
            <a:pPr algn="l">
              <a:lnSpc>
                <a:spcPct val="150000"/>
              </a:lnSpc>
            </a:pPr>
            <a:endParaRPr lang="en-US" sz="1100" dirty="0">
              <a:latin typeface="Libre Baskerville" panose="02000000000000000000" pitchFamily="50" charset="0"/>
            </a:endParaRPr>
          </a:p>
          <a:p>
            <a:pPr algn="l">
              <a:lnSpc>
                <a:spcPct val="150000"/>
              </a:lnSpc>
            </a:pPr>
            <a:r>
              <a:rPr lang="en-US" sz="1100" b="1" dirty="0">
                <a:latin typeface="Libre Baskerville" panose="02000000000000000000" pitchFamily="50" charset="0"/>
              </a:rPr>
              <a:t>Social  / UGC</a:t>
            </a:r>
          </a:p>
          <a:p>
            <a:pPr marL="171450" indent="-171450" algn="l">
              <a:lnSpc>
                <a:spcPct val="150000"/>
              </a:lnSpc>
              <a:buFontTx/>
              <a:buChar char="-"/>
            </a:pPr>
            <a:r>
              <a:rPr lang="en-US" sz="1100" dirty="0" err="1">
                <a:latin typeface="Libre Baskerville" panose="02000000000000000000" pitchFamily="50" charset="0"/>
              </a:rPr>
              <a:t>Quora</a:t>
            </a:r>
            <a:r>
              <a:rPr lang="en-US" sz="1100" dirty="0">
                <a:latin typeface="Libre Baskerville" panose="02000000000000000000" pitchFamily="50" charset="0"/>
              </a:rPr>
              <a:t>, Forums, Facebook, etc.</a:t>
            </a:r>
          </a:p>
          <a:p>
            <a:pPr marL="171450" indent="-171450" algn="l">
              <a:lnSpc>
                <a:spcPct val="150000"/>
              </a:lnSpc>
              <a:buFontTx/>
              <a:buChar char="-"/>
            </a:pPr>
            <a:r>
              <a:rPr lang="en-US" sz="1100" dirty="0">
                <a:latin typeface="Libre Baskerville" panose="02000000000000000000" pitchFamily="50" charset="0"/>
              </a:rPr>
              <a:t>Competitors Knowledge Base</a:t>
            </a:r>
          </a:p>
          <a:p>
            <a:pPr marL="171450" indent="-171450" algn="l">
              <a:lnSpc>
                <a:spcPct val="150000"/>
              </a:lnSpc>
              <a:buFontTx/>
              <a:buChar char="-"/>
            </a:pPr>
            <a:endParaRPr lang="en-US" sz="1100" dirty="0">
              <a:latin typeface="Libre Baskerville" panose="02000000000000000000" pitchFamily="50" charset="0"/>
            </a:endParaRPr>
          </a:p>
        </p:txBody>
      </p:sp>
    </p:spTree>
    <p:extLst>
      <p:ext uri="{BB962C8B-B14F-4D97-AF65-F5344CB8AC3E}">
        <p14:creationId xmlns:p14="http://schemas.microsoft.com/office/powerpoint/2010/main" val="1959896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7000"/>
                    </a14:imgEffect>
                  </a14:imgLayer>
                </a14:imgProps>
              </a:ext>
            </a:extLst>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7395" y="2393771"/>
            <a:ext cx="11078547" cy="510653"/>
          </a:xfrm>
          <a:ln>
            <a:noFill/>
          </a:ln>
        </p:spPr>
        <p:txBody>
          <a:bodyPr anchor="t">
            <a:noAutofit/>
          </a:bodyPr>
          <a:lstStyle/>
          <a:p>
            <a:r>
              <a:rPr lang="en-US" sz="5700" dirty="0">
                <a:solidFill>
                  <a:schemeClr val="bg1"/>
                </a:solidFill>
                <a:latin typeface="League Spartan" panose="00000800000000000000" pitchFamily="50" charset="0"/>
              </a:rPr>
              <a:t>IDEA RESERVOIR</a:t>
            </a:r>
          </a:p>
        </p:txBody>
      </p:sp>
      <p:sp>
        <p:nvSpPr>
          <p:cNvPr id="3" name="Title 1"/>
          <p:cNvSpPr txBox="1">
            <a:spLocks/>
          </p:cNvSpPr>
          <p:nvPr/>
        </p:nvSpPr>
        <p:spPr>
          <a:xfrm>
            <a:off x="547395" y="3184535"/>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solidFill>
                  <a:schemeClr val="bg1"/>
                </a:solidFill>
                <a:latin typeface="Libre Baskerville" panose="02000000000000000000" pitchFamily="50" charset="0"/>
              </a:rPr>
              <a:t>It’s really just a backlog, but let’s stick to the water symbolism.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14</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426443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15</a:t>
            </a:fld>
            <a:endParaRPr lang="en-US" sz="1000" dirty="0">
              <a:solidFill>
                <a:schemeClr val="bg1"/>
              </a:solidFill>
              <a:latin typeface="Oswald" panose="02000503000000000000" pitchFamily="2" charset="0"/>
            </a:endParaRPr>
          </a:p>
        </p:txBody>
      </p: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chemeClr val="bg1"/>
          </a:solidFill>
          <a:ln>
            <a:solidFill>
              <a:schemeClr val="tx1"/>
            </a:solid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latin typeface="League Spartan" panose="00000800000000000000" pitchFamily="50" charset="0"/>
              </a:rPr>
              <a:t>THE BACKLOG</a:t>
            </a:r>
          </a:p>
        </p:txBody>
      </p:sp>
      <p:sp>
        <p:nvSpPr>
          <p:cNvPr id="34"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38" name="Title 1"/>
          <p:cNvSpPr txBox="1">
            <a:spLocks/>
          </p:cNvSpPr>
          <p:nvPr/>
        </p:nvSpPr>
        <p:spPr>
          <a:xfrm>
            <a:off x="4614216"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NEW PRODUCTS:</a:t>
            </a:r>
          </a:p>
          <a:p>
            <a:pPr marL="171450" indent="-171450" algn="l">
              <a:lnSpc>
                <a:spcPct val="150000"/>
              </a:lnSpc>
              <a:buFontTx/>
              <a:buChar char="-"/>
            </a:pPr>
            <a:r>
              <a:rPr lang="en-US" sz="1100" dirty="0">
                <a:latin typeface="Libre Baskerville" panose="02000000000000000000" pitchFamily="50" charset="0"/>
              </a:rPr>
              <a:t>DJI Phantom 4 Unboxing</a:t>
            </a:r>
          </a:p>
          <a:p>
            <a:pPr marL="171450" indent="-171450" algn="l">
              <a:lnSpc>
                <a:spcPct val="150000"/>
              </a:lnSpc>
              <a:buFontTx/>
              <a:buChar char="-"/>
            </a:pPr>
            <a:r>
              <a:rPr lang="en-US" sz="1100" dirty="0">
                <a:latin typeface="Libre Baskerville" panose="02000000000000000000" pitchFamily="50" charset="0"/>
              </a:rPr>
              <a:t>DJI Phantom 3 Pro vs 4</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Gimbal for FLIR </a:t>
            </a:r>
            <a:r>
              <a:rPr lang="en-US" sz="1100" dirty="0" err="1">
                <a:latin typeface="Libre Baskerville" panose="02000000000000000000" pitchFamily="50" charset="0"/>
              </a:rPr>
              <a:t>Vue</a:t>
            </a:r>
            <a:r>
              <a:rPr lang="en-US" sz="1100" dirty="0">
                <a:latin typeface="Libre Baskerville" panose="02000000000000000000" pitchFamily="50" charset="0"/>
              </a:rPr>
              <a:t> Pro</a:t>
            </a:r>
          </a:p>
          <a:p>
            <a:pPr marL="171450" indent="-171450" algn="l">
              <a:lnSpc>
                <a:spcPct val="150000"/>
              </a:lnSpc>
              <a:buFontTx/>
              <a:buChar char="-"/>
            </a:pPr>
            <a:r>
              <a:rPr lang="en-US" sz="1100" dirty="0">
                <a:latin typeface="Libre Baskerville" panose="02000000000000000000" pitchFamily="50" charset="0"/>
              </a:rPr>
              <a:t>GDU Byrd Drone</a:t>
            </a:r>
          </a:p>
          <a:p>
            <a:pPr marL="171450" indent="-171450" algn="l">
              <a:lnSpc>
                <a:spcPct val="150000"/>
              </a:lnSpc>
              <a:buFontTx/>
              <a:buChar char="-"/>
            </a:pPr>
            <a:r>
              <a:rPr lang="en-US" sz="1100" dirty="0">
                <a:latin typeface="Libre Baskerville" panose="02000000000000000000" pitchFamily="50" charset="0"/>
              </a:rPr>
              <a:t>DSLR Pros EO/IR Solution</a:t>
            </a:r>
          </a:p>
          <a:p>
            <a:pPr marL="171450" indent="-171450" algn="l">
              <a:lnSpc>
                <a:spcPct val="150000"/>
              </a:lnSpc>
              <a:buFontTx/>
              <a:buChar char="-"/>
            </a:pPr>
            <a:r>
              <a:rPr lang="en-US" sz="1100" dirty="0">
                <a:latin typeface="Libre Baskerville" panose="02000000000000000000" pitchFamily="50" charset="0"/>
              </a:rPr>
              <a:t>DJI </a:t>
            </a:r>
            <a:r>
              <a:rPr lang="en-US" sz="1100" dirty="0" err="1">
                <a:latin typeface="Libre Baskerville" panose="02000000000000000000" pitchFamily="50" charset="0"/>
              </a:rPr>
              <a:t>Osmo</a:t>
            </a:r>
            <a:r>
              <a:rPr lang="en-US" sz="1100" dirty="0">
                <a:latin typeface="Libre Baskerville" panose="02000000000000000000" pitchFamily="50" charset="0"/>
              </a:rPr>
              <a:t> Extension Pole</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Summon Camera</a:t>
            </a:r>
          </a:p>
          <a:p>
            <a:pPr marL="171450" indent="-171450" algn="l">
              <a:lnSpc>
                <a:spcPct val="150000"/>
              </a:lnSpc>
              <a:buFontTx/>
              <a:buChar char="-"/>
            </a:pPr>
            <a:r>
              <a:rPr lang="en-US" sz="1100" dirty="0" err="1">
                <a:latin typeface="Libre Baskerville" panose="02000000000000000000" pitchFamily="50" charset="0"/>
              </a:rPr>
              <a:t>Eken</a:t>
            </a:r>
            <a:r>
              <a:rPr lang="en-US" sz="1100" dirty="0">
                <a:latin typeface="Libre Baskerville" panose="02000000000000000000" pitchFamily="50" charset="0"/>
              </a:rPr>
              <a:t> Action Camera</a:t>
            </a:r>
          </a:p>
        </p:txBody>
      </p:sp>
    </p:spTree>
    <p:extLst>
      <p:ext uri="{BB962C8B-B14F-4D97-AF65-F5344CB8AC3E}">
        <p14:creationId xmlns:p14="http://schemas.microsoft.com/office/powerpoint/2010/main" val="24612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16</a:t>
            </a:fld>
            <a:endParaRPr lang="en-US" sz="1000" dirty="0">
              <a:solidFill>
                <a:schemeClr val="bg1"/>
              </a:solidFill>
              <a:latin typeface="Oswald" panose="02000503000000000000" pitchFamily="2" charset="0"/>
            </a:endParaRPr>
          </a:p>
        </p:txBody>
      </p: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chemeClr val="bg1"/>
          </a:solidFill>
          <a:ln>
            <a:solidFill>
              <a:schemeClr val="tx1"/>
            </a:solid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latin typeface="League Spartan" panose="00000800000000000000" pitchFamily="50" charset="0"/>
              </a:rPr>
              <a:t>THE BACKLOG</a:t>
            </a:r>
          </a:p>
        </p:txBody>
      </p:sp>
      <p:sp>
        <p:nvSpPr>
          <p:cNvPr id="34"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35" name="Title 1"/>
          <p:cNvSpPr txBox="1">
            <a:spLocks/>
          </p:cNvSpPr>
          <p:nvPr/>
        </p:nvSpPr>
        <p:spPr>
          <a:xfrm>
            <a:off x="8431481"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lumMod val="50000"/>
                  </a:schemeClr>
                </a:solidFill>
                <a:latin typeface="League Spartan" panose="00000800000000000000" pitchFamily="50" charset="0"/>
              </a:rPr>
              <a:t>HELP</a:t>
            </a:r>
          </a:p>
        </p:txBody>
      </p:sp>
      <p:sp>
        <p:nvSpPr>
          <p:cNvPr id="38" name="Title 1"/>
          <p:cNvSpPr txBox="1">
            <a:spLocks/>
          </p:cNvSpPr>
          <p:nvPr/>
        </p:nvSpPr>
        <p:spPr>
          <a:xfrm>
            <a:off x="4614216"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NEW PRODUCTS:</a:t>
            </a:r>
          </a:p>
          <a:p>
            <a:pPr marL="171450" indent="-171450" algn="l">
              <a:lnSpc>
                <a:spcPct val="150000"/>
              </a:lnSpc>
              <a:buFontTx/>
              <a:buChar char="-"/>
            </a:pPr>
            <a:r>
              <a:rPr lang="en-US" sz="1100" dirty="0">
                <a:latin typeface="Libre Baskerville" panose="02000000000000000000" pitchFamily="50" charset="0"/>
              </a:rPr>
              <a:t>DJI Phantom 4 Unboxing</a:t>
            </a:r>
          </a:p>
          <a:p>
            <a:pPr marL="171450" indent="-171450" algn="l">
              <a:lnSpc>
                <a:spcPct val="150000"/>
              </a:lnSpc>
              <a:buFontTx/>
              <a:buChar char="-"/>
            </a:pPr>
            <a:r>
              <a:rPr lang="en-US" sz="1100" dirty="0">
                <a:latin typeface="Libre Baskerville" panose="02000000000000000000" pitchFamily="50" charset="0"/>
              </a:rPr>
              <a:t>DJI Phantom 3 Pro vs 4</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Gimbal for FLIR </a:t>
            </a:r>
            <a:r>
              <a:rPr lang="en-US" sz="1100" dirty="0" err="1">
                <a:latin typeface="Libre Baskerville" panose="02000000000000000000" pitchFamily="50" charset="0"/>
              </a:rPr>
              <a:t>Vue</a:t>
            </a:r>
            <a:r>
              <a:rPr lang="en-US" sz="1100" dirty="0">
                <a:latin typeface="Libre Baskerville" panose="02000000000000000000" pitchFamily="50" charset="0"/>
              </a:rPr>
              <a:t> Pro</a:t>
            </a:r>
          </a:p>
          <a:p>
            <a:pPr marL="171450" indent="-171450" algn="l">
              <a:lnSpc>
                <a:spcPct val="150000"/>
              </a:lnSpc>
              <a:buFontTx/>
              <a:buChar char="-"/>
            </a:pPr>
            <a:r>
              <a:rPr lang="en-US" sz="1100" dirty="0">
                <a:latin typeface="Libre Baskerville" panose="02000000000000000000" pitchFamily="50" charset="0"/>
              </a:rPr>
              <a:t>GDU Byrd Drone</a:t>
            </a:r>
          </a:p>
          <a:p>
            <a:pPr marL="171450" indent="-171450" algn="l">
              <a:lnSpc>
                <a:spcPct val="150000"/>
              </a:lnSpc>
              <a:buFontTx/>
              <a:buChar char="-"/>
            </a:pPr>
            <a:r>
              <a:rPr lang="en-US" sz="1100" dirty="0">
                <a:latin typeface="Libre Baskerville" panose="02000000000000000000" pitchFamily="50" charset="0"/>
              </a:rPr>
              <a:t>DSLR Pros EO/IR Solution</a:t>
            </a:r>
          </a:p>
          <a:p>
            <a:pPr marL="171450" indent="-171450" algn="l">
              <a:lnSpc>
                <a:spcPct val="150000"/>
              </a:lnSpc>
              <a:buFontTx/>
              <a:buChar char="-"/>
            </a:pPr>
            <a:r>
              <a:rPr lang="en-US" sz="1100" dirty="0">
                <a:latin typeface="Libre Baskerville" panose="02000000000000000000" pitchFamily="50" charset="0"/>
              </a:rPr>
              <a:t>DJI </a:t>
            </a:r>
            <a:r>
              <a:rPr lang="en-US" sz="1100" dirty="0" err="1">
                <a:latin typeface="Libre Baskerville" panose="02000000000000000000" pitchFamily="50" charset="0"/>
              </a:rPr>
              <a:t>Osmo</a:t>
            </a:r>
            <a:r>
              <a:rPr lang="en-US" sz="1100" dirty="0">
                <a:latin typeface="Libre Baskerville" panose="02000000000000000000" pitchFamily="50" charset="0"/>
              </a:rPr>
              <a:t> Extension Pole</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Summon Camera</a:t>
            </a:r>
          </a:p>
          <a:p>
            <a:pPr marL="171450" indent="-171450" algn="l">
              <a:lnSpc>
                <a:spcPct val="150000"/>
              </a:lnSpc>
              <a:buFontTx/>
              <a:buChar char="-"/>
            </a:pPr>
            <a:r>
              <a:rPr lang="en-US" sz="1100" dirty="0" err="1">
                <a:latin typeface="Libre Baskerville" panose="02000000000000000000" pitchFamily="50" charset="0"/>
              </a:rPr>
              <a:t>Eken</a:t>
            </a:r>
            <a:r>
              <a:rPr lang="en-US" sz="1100" dirty="0">
                <a:latin typeface="Libre Baskerville" panose="02000000000000000000" pitchFamily="50" charset="0"/>
              </a:rPr>
              <a:t> Action Camera</a:t>
            </a:r>
          </a:p>
        </p:txBody>
      </p:sp>
      <p:sp>
        <p:nvSpPr>
          <p:cNvPr id="41" name="Title 1"/>
          <p:cNvSpPr txBox="1">
            <a:spLocks/>
          </p:cNvSpPr>
          <p:nvPr/>
        </p:nvSpPr>
        <p:spPr>
          <a:xfrm>
            <a:off x="8431482"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CHAT TRANSCRIPTS:</a:t>
            </a:r>
          </a:p>
          <a:p>
            <a:pPr marL="171450" indent="-171450" algn="l">
              <a:lnSpc>
                <a:spcPct val="150000"/>
              </a:lnSpc>
              <a:buFontTx/>
              <a:buChar char="-"/>
            </a:pPr>
            <a:r>
              <a:rPr lang="en-US" sz="1100" dirty="0">
                <a:latin typeface="Libre Baskerville" panose="02000000000000000000" pitchFamily="50" charset="0"/>
              </a:rPr>
              <a:t>Don’t know how to update their firmware on the Phantom 4</a:t>
            </a:r>
          </a:p>
          <a:p>
            <a:pPr marL="171450" indent="-171450" algn="l">
              <a:lnSpc>
                <a:spcPct val="150000"/>
              </a:lnSpc>
              <a:buFontTx/>
              <a:buChar char="-"/>
            </a:pPr>
            <a:r>
              <a:rPr lang="en-US" sz="1100" dirty="0">
                <a:latin typeface="Libre Baskerville" panose="02000000000000000000" pitchFamily="50" charset="0"/>
              </a:rPr>
              <a:t>Don’t understand the different types of memory cards (Class 10, U3, </a:t>
            </a:r>
            <a:r>
              <a:rPr lang="en-US" sz="1100" dirty="0" err="1">
                <a:latin typeface="Libre Baskerville" panose="02000000000000000000" pitchFamily="50" charset="0"/>
              </a:rPr>
              <a:t>etc</a:t>
            </a:r>
            <a:r>
              <a:rPr lang="en-US" sz="1100" dirty="0">
                <a:latin typeface="Libre Baskerville" panose="02000000000000000000" pitchFamily="50" charset="0"/>
              </a:rPr>
              <a:t>)</a:t>
            </a:r>
          </a:p>
          <a:p>
            <a:pPr marL="171450" indent="-171450" algn="l">
              <a:lnSpc>
                <a:spcPct val="150000"/>
              </a:lnSpc>
              <a:buFontTx/>
              <a:buChar char="-"/>
            </a:pPr>
            <a:r>
              <a:rPr lang="en-US" sz="1100" dirty="0">
                <a:latin typeface="Libre Baskerville" panose="02000000000000000000" pitchFamily="50" charset="0"/>
              </a:rPr>
              <a:t>Unbalanced / tilted gimbal correction and calibration</a:t>
            </a:r>
          </a:p>
          <a:p>
            <a:pPr marL="171450" indent="-171450" algn="l">
              <a:lnSpc>
                <a:spcPct val="150000"/>
              </a:lnSpc>
              <a:buFontTx/>
              <a:buChar char="-"/>
            </a:pPr>
            <a:r>
              <a:rPr lang="en-US" sz="1100" dirty="0">
                <a:latin typeface="Libre Baskerville" panose="02000000000000000000" pitchFamily="50" charset="0"/>
              </a:rPr>
              <a:t>Don’t know what the beeping on their drone means</a:t>
            </a: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p:txBody>
      </p:sp>
    </p:spTree>
    <p:extLst>
      <p:ext uri="{BB962C8B-B14F-4D97-AF65-F5344CB8AC3E}">
        <p14:creationId xmlns:p14="http://schemas.microsoft.com/office/powerpoint/2010/main" val="86103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17</a:t>
            </a:fld>
            <a:endParaRPr lang="en-US" sz="1000" dirty="0">
              <a:solidFill>
                <a:schemeClr val="bg1"/>
              </a:solidFill>
              <a:latin typeface="Oswald" panose="02000503000000000000" pitchFamily="2" charset="0"/>
            </a:endParaRPr>
          </a:p>
        </p:txBody>
      </p: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chemeClr val="bg1"/>
          </a:solidFill>
          <a:ln>
            <a:solidFill>
              <a:schemeClr val="tx1"/>
            </a:solid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latin typeface="League Spartan" panose="00000800000000000000" pitchFamily="50" charset="0"/>
              </a:rPr>
              <a:t>THE BACKLOG</a:t>
            </a:r>
          </a:p>
        </p:txBody>
      </p:sp>
      <p:sp>
        <p:nvSpPr>
          <p:cNvPr id="28" name="Title 1"/>
          <p:cNvSpPr txBox="1">
            <a:spLocks/>
          </p:cNvSpPr>
          <p:nvPr/>
        </p:nvSpPr>
        <p:spPr>
          <a:xfrm>
            <a:off x="796949"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C00000"/>
                </a:solidFill>
                <a:latin typeface="League Spartan" panose="00000800000000000000" pitchFamily="50" charset="0"/>
              </a:rPr>
              <a:t>HERO</a:t>
            </a:r>
          </a:p>
        </p:txBody>
      </p:sp>
      <p:sp>
        <p:nvSpPr>
          <p:cNvPr id="34" name="Title 1"/>
          <p:cNvSpPr txBox="1">
            <a:spLocks/>
          </p:cNvSpPr>
          <p:nvPr/>
        </p:nvSpPr>
        <p:spPr>
          <a:xfrm>
            <a:off x="4614215"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5">
                    <a:lumMod val="50000"/>
                  </a:schemeClr>
                </a:solidFill>
                <a:latin typeface="League Spartan" panose="00000800000000000000" pitchFamily="50" charset="0"/>
              </a:rPr>
              <a:t>HUB</a:t>
            </a:r>
          </a:p>
        </p:txBody>
      </p:sp>
      <p:sp>
        <p:nvSpPr>
          <p:cNvPr id="35" name="Title 1"/>
          <p:cNvSpPr txBox="1">
            <a:spLocks/>
          </p:cNvSpPr>
          <p:nvPr/>
        </p:nvSpPr>
        <p:spPr>
          <a:xfrm>
            <a:off x="8431481" y="1804403"/>
            <a:ext cx="3044934" cy="362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lumMod val="50000"/>
                  </a:schemeClr>
                </a:solidFill>
                <a:latin typeface="League Spartan" panose="00000800000000000000" pitchFamily="50" charset="0"/>
              </a:rPr>
              <a:t>HELP</a:t>
            </a:r>
          </a:p>
        </p:txBody>
      </p:sp>
      <p:sp>
        <p:nvSpPr>
          <p:cNvPr id="36" name="Title 1"/>
          <p:cNvSpPr txBox="1">
            <a:spLocks/>
          </p:cNvSpPr>
          <p:nvPr/>
        </p:nvSpPr>
        <p:spPr>
          <a:xfrm>
            <a:off x="796949"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BRAIN STORM SESSIONS:</a:t>
            </a:r>
          </a:p>
          <a:p>
            <a:pPr marL="171450" indent="-171450" algn="l">
              <a:lnSpc>
                <a:spcPct val="150000"/>
              </a:lnSpc>
              <a:buFontTx/>
              <a:buChar char="-"/>
            </a:pPr>
            <a:r>
              <a:rPr lang="en-US" sz="1100" dirty="0">
                <a:latin typeface="Libre Baskerville" panose="02000000000000000000" pitchFamily="50" charset="0"/>
              </a:rPr>
              <a:t>Drone delivering a 24 pack of beer to demonstrate the heavy payload capability of Titan X8</a:t>
            </a:r>
          </a:p>
          <a:p>
            <a:pPr marL="171450" indent="-171450" algn="l">
              <a:lnSpc>
                <a:spcPct val="150000"/>
              </a:lnSpc>
              <a:buFontTx/>
              <a:buChar char="-"/>
            </a:pPr>
            <a:r>
              <a:rPr lang="en-US" sz="1100" dirty="0">
                <a:latin typeface="Libre Baskerville" panose="02000000000000000000" pitchFamily="50" charset="0"/>
              </a:rPr>
              <a:t>Drone Fire Ball – Set an older Phantom 2 on fire and fly it while shooting video in EO and IR</a:t>
            </a:r>
          </a:p>
          <a:p>
            <a:pPr marL="171450" indent="-171450" algn="l">
              <a:lnSpc>
                <a:spcPct val="150000"/>
              </a:lnSpc>
              <a:buFontTx/>
              <a:buChar char="-"/>
            </a:pPr>
            <a:endParaRPr lang="en-US" sz="1100" dirty="0">
              <a:latin typeface="Libre Baskerville" panose="02000000000000000000" pitchFamily="50" charset="0"/>
            </a:endParaRPr>
          </a:p>
        </p:txBody>
      </p:sp>
      <p:sp>
        <p:nvSpPr>
          <p:cNvPr id="38" name="Title 1"/>
          <p:cNvSpPr txBox="1">
            <a:spLocks/>
          </p:cNvSpPr>
          <p:nvPr/>
        </p:nvSpPr>
        <p:spPr>
          <a:xfrm>
            <a:off x="4614216"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NEW PRODUCTS:</a:t>
            </a:r>
          </a:p>
          <a:p>
            <a:pPr marL="171450" indent="-171450" algn="l">
              <a:lnSpc>
                <a:spcPct val="150000"/>
              </a:lnSpc>
              <a:buFontTx/>
              <a:buChar char="-"/>
            </a:pPr>
            <a:r>
              <a:rPr lang="en-US" sz="1100" dirty="0">
                <a:latin typeface="Libre Baskerville" panose="02000000000000000000" pitchFamily="50" charset="0"/>
              </a:rPr>
              <a:t>DJI Phantom 4 Unboxing</a:t>
            </a:r>
          </a:p>
          <a:p>
            <a:pPr marL="171450" indent="-171450" algn="l">
              <a:lnSpc>
                <a:spcPct val="150000"/>
              </a:lnSpc>
              <a:buFontTx/>
              <a:buChar char="-"/>
            </a:pPr>
            <a:r>
              <a:rPr lang="en-US" sz="1100" dirty="0">
                <a:latin typeface="Libre Baskerville" panose="02000000000000000000" pitchFamily="50" charset="0"/>
              </a:rPr>
              <a:t>DJI Phantom 3 Pro vs 4</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Gimbal for FLIR </a:t>
            </a:r>
            <a:r>
              <a:rPr lang="en-US" sz="1100" dirty="0" err="1">
                <a:latin typeface="Libre Baskerville" panose="02000000000000000000" pitchFamily="50" charset="0"/>
              </a:rPr>
              <a:t>Vue</a:t>
            </a:r>
            <a:r>
              <a:rPr lang="en-US" sz="1100" dirty="0">
                <a:latin typeface="Libre Baskerville" panose="02000000000000000000" pitchFamily="50" charset="0"/>
              </a:rPr>
              <a:t> Pro</a:t>
            </a:r>
          </a:p>
          <a:p>
            <a:pPr marL="171450" indent="-171450" algn="l">
              <a:lnSpc>
                <a:spcPct val="150000"/>
              </a:lnSpc>
              <a:buFontTx/>
              <a:buChar char="-"/>
            </a:pPr>
            <a:r>
              <a:rPr lang="en-US" sz="1100" dirty="0">
                <a:latin typeface="Libre Baskerville" panose="02000000000000000000" pitchFamily="50" charset="0"/>
              </a:rPr>
              <a:t>GDU Byrd Drone</a:t>
            </a:r>
          </a:p>
          <a:p>
            <a:pPr marL="171450" indent="-171450" algn="l">
              <a:lnSpc>
                <a:spcPct val="150000"/>
              </a:lnSpc>
              <a:buFontTx/>
              <a:buChar char="-"/>
            </a:pPr>
            <a:r>
              <a:rPr lang="en-US" sz="1100" dirty="0">
                <a:latin typeface="Libre Baskerville" panose="02000000000000000000" pitchFamily="50" charset="0"/>
              </a:rPr>
              <a:t>DSLR Pros EO/IR Solution</a:t>
            </a:r>
          </a:p>
          <a:p>
            <a:pPr marL="171450" indent="-171450" algn="l">
              <a:lnSpc>
                <a:spcPct val="150000"/>
              </a:lnSpc>
              <a:buFontTx/>
              <a:buChar char="-"/>
            </a:pPr>
            <a:r>
              <a:rPr lang="en-US" sz="1100" dirty="0">
                <a:latin typeface="Libre Baskerville" panose="02000000000000000000" pitchFamily="50" charset="0"/>
              </a:rPr>
              <a:t>DJI </a:t>
            </a:r>
            <a:r>
              <a:rPr lang="en-US" sz="1100" dirty="0" err="1">
                <a:latin typeface="Libre Baskerville" panose="02000000000000000000" pitchFamily="50" charset="0"/>
              </a:rPr>
              <a:t>Osmo</a:t>
            </a:r>
            <a:r>
              <a:rPr lang="en-US" sz="1100" dirty="0">
                <a:latin typeface="Libre Baskerville" panose="02000000000000000000" pitchFamily="50" charset="0"/>
              </a:rPr>
              <a:t> Extension Pole</a:t>
            </a:r>
          </a:p>
          <a:p>
            <a:pPr marL="171450" indent="-171450" algn="l">
              <a:lnSpc>
                <a:spcPct val="150000"/>
              </a:lnSpc>
              <a:buFontTx/>
              <a:buChar char="-"/>
            </a:pPr>
            <a:r>
              <a:rPr lang="en-US" sz="1100" dirty="0" err="1">
                <a:latin typeface="Libre Baskerville" panose="02000000000000000000" pitchFamily="50" charset="0"/>
              </a:rPr>
              <a:t>Feiyutech</a:t>
            </a:r>
            <a:r>
              <a:rPr lang="en-US" sz="1100" dirty="0">
                <a:latin typeface="Libre Baskerville" panose="02000000000000000000" pitchFamily="50" charset="0"/>
              </a:rPr>
              <a:t> Summon Camera</a:t>
            </a:r>
          </a:p>
          <a:p>
            <a:pPr marL="171450" indent="-171450" algn="l">
              <a:lnSpc>
                <a:spcPct val="150000"/>
              </a:lnSpc>
              <a:buFontTx/>
              <a:buChar char="-"/>
            </a:pPr>
            <a:r>
              <a:rPr lang="en-US" sz="1100" dirty="0" err="1">
                <a:latin typeface="Libre Baskerville" panose="02000000000000000000" pitchFamily="50" charset="0"/>
              </a:rPr>
              <a:t>Eken</a:t>
            </a:r>
            <a:r>
              <a:rPr lang="en-US" sz="1100" dirty="0">
                <a:latin typeface="Libre Baskerville" panose="02000000000000000000" pitchFamily="50" charset="0"/>
              </a:rPr>
              <a:t> Action Camera</a:t>
            </a:r>
          </a:p>
        </p:txBody>
      </p:sp>
      <p:sp>
        <p:nvSpPr>
          <p:cNvPr id="41" name="Title 1"/>
          <p:cNvSpPr txBox="1">
            <a:spLocks/>
          </p:cNvSpPr>
          <p:nvPr/>
        </p:nvSpPr>
        <p:spPr>
          <a:xfrm>
            <a:off x="8431482" y="2378446"/>
            <a:ext cx="3044933" cy="303330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1400" i="1" dirty="0">
                <a:latin typeface="Libre Baskerville" panose="02000000000000000000" pitchFamily="50" charset="0"/>
              </a:rPr>
              <a:t>CHAT TRANSCRIPTS:</a:t>
            </a:r>
          </a:p>
          <a:p>
            <a:pPr marL="171450" indent="-171450" algn="l">
              <a:lnSpc>
                <a:spcPct val="150000"/>
              </a:lnSpc>
              <a:buFontTx/>
              <a:buChar char="-"/>
            </a:pPr>
            <a:r>
              <a:rPr lang="en-US" sz="1100" dirty="0">
                <a:latin typeface="Libre Baskerville" panose="02000000000000000000" pitchFamily="50" charset="0"/>
              </a:rPr>
              <a:t>Don’t know how to update their firmware on the Phantom 4</a:t>
            </a:r>
          </a:p>
          <a:p>
            <a:pPr marL="171450" indent="-171450" algn="l">
              <a:lnSpc>
                <a:spcPct val="150000"/>
              </a:lnSpc>
              <a:buFontTx/>
              <a:buChar char="-"/>
            </a:pPr>
            <a:r>
              <a:rPr lang="en-US" sz="1100" dirty="0">
                <a:latin typeface="Libre Baskerville" panose="02000000000000000000" pitchFamily="50" charset="0"/>
              </a:rPr>
              <a:t>Don’t understand the different types of memory cards (Class 10, U3, </a:t>
            </a:r>
            <a:r>
              <a:rPr lang="en-US" sz="1100" dirty="0" err="1">
                <a:latin typeface="Libre Baskerville" panose="02000000000000000000" pitchFamily="50" charset="0"/>
              </a:rPr>
              <a:t>etc</a:t>
            </a:r>
            <a:r>
              <a:rPr lang="en-US" sz="1100" dirty="0">
                <a:latin typeface="Libre Baskerville" panose="02000000000000000000" pitchFamily="50" charset="0"/>
              </a:rPr>
              <a:t>)</a:t>
            </a:r>
          </a:p>
          <a:p>
            <a:pPr marL="171450" indent="-171450" algn="l">
              <a:lnSpc>
                <a:spcPct val="150000"/>
              </a:lnSpc>
              <a:buFontTx/>
              <a:buChar char="-"/>
            </a:pPr>
            <a:r>
              <a:rPr lang="en-US" sz="1100" dirty="0">
                <a:latin typeface="Libre Baskerville" panose="02000000000000000000" pitchFamily="50" charset="0"/>
              </a:rPr>
              <a:t>Unbalanced / tilted gimbal correction and calibration</a:t>
            </a:r>
          </a:p>
          <a:p>
            <a:pPr marL="171450" indent="-171450" algn="l">
              <a:lnSpc>
                <a:spcPct val="150000"/>
              </a:lnSpc>
              <a:buFontTx/>
              <a:buChar char="-"/>
            </a:pPr>
            <a:r>
              <a:rPr lang="en-US" sz="1100" dirty="0">
                <a:latin typeface="Libre Baskerville" panose="02000000000000000000" pitchFamily="50" charset="0"/>
              </a:rPr>
              <a:t>Don’t know what the beeping on their drone means</a:t>
            </a: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a:p>
            <a:pPr marL="171450" indent="-171450" algn="l">
              <a:lnSpc>
                <a:spcPct val="150000"/>
              </a:lnSpc>
              <a:buFontTx/>
              <a:buChar char="-"/>
            </a:pPr>
            <a:endParaRPr lang="en-US" sz="1100" dirty="0">
              <a:latin typeface="Libre Baskerville" panose="02000000000000000000" pitchFamily="50" charset="0"/>
            </a:endParaRPr>
          </a:p>
        </p:txBody>
      </p:sp>
    </p:spTree>
    <p:extLst>
      <p:ext uri="{BB962C8B-B14F-4D97-AF65-F5344CB8AC3E}">
        <p14:creationId xmlns:p14="http://schemas.microsoft.com/office/powerpoint/2010/main" val="173563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395" y="2393771"/>
            <a:ext cx="11078547" cy="510653"/>
          </a:xfrm>
          <a:ln>
            <a:noFill/>
          </a:ln>
        </p:spPr>
        <p:txBody>
          <a:bodyPr anchor="t">
            <a:noAutofit/>
          </a:bodyPr>
          <a:lstStyle/>
          <a:p>
            <a:r>
              <a:rPr lang="en-US" sz="5700" dirty="0">
                <a:latin typeface="League Spartan" panose="00000800000000000000" pitchFamily="50" charset="0"/>
              </a:rPr>
              <a:t>SIMPLE CALENDAR</a:t>
            </a:r>
          </a:p>
        </p:txBody>
      </p:sp>
      <p:sp>
        <p:nvSpPr>
          <p:cNvPr id="3" name="Title 1"/>
          <p:cNvSpPr txBox="1">
            <a:spLocks/>
          </p:cNvSpPr>
          <p:nvPr/>
        </p:nvSpPr>
        <p:spPr>
          <a:xfrm>
            <a:off x="547395" y="3184535"/>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Keep it simple, stupid! K.I.S.S.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18</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411996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19</a:t>
            </a:fld>
            <a:endParaRPr lang="en-US" sz="1000" dirty="0">
              <a:solidFill>
                <a:schemeClr val="bg1"/>
              </a:solidFill>
              <a:latin typeface="Oswald" panose="02000503000000000000" pitchFamily="2" charset="0"/>
            </a:endParaRPr>
          </a:p>
        </p:txBody>
      </p:sp>
      <p:sp>
        <p:nvSpPr>
          <p:cNvPr id="6" name="Title 1"/>
          <p:cNvSpPr txBox="1">
            <a:spLocks/>
          </p:cNvSpPr>
          <p:nvPr/>
        </p:nvSpPr>
        <p:spPr>
          <a:xfrm>
            <a:off x="711369" y="2659947"/>
            <a:ext cx="3044934" cy="24617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rgbClr val="C00000"/>
                </a:solidFill>
                <a:latin typeface="League Spartan" panose="00000800000000000000" pitchFamily="50" charset="0"/>
              </a:rPr>
              <a:t>HERO</a:t>
            </a:r>
          </a:p>
        </p:txBody>
      </p:sp>
      <p:sp>
        <p:nvSpPr>
          <p:cNvPr id="7" name="Title 1"/>
          <p:cNvSpPr txBox="1">
            <a:spLocks/>
          </p:cNvSpPr>
          <p:nvPr/>
        </p:nvSpPr>
        <p:spPr>
          <a:xfrm>
            <a:off x="711369" y="3659689"/>
            <a:ext cx="3044934" cy="273312"/>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accent5">
                    <a:lumMod val="50000"/>
                  </a:schemeClr>
                </a:solidFill>
                <a:latin typeface="League Spartan" panose="00000800000000000000" pitchFamily="50" charset="0"/>
              </a:rPr>
              <a:t>HUB</a:t>
            </a:r>
          </a:p>
        </p:txBody>
      </p:sp>
      <p:sp>
        <p:nvSpPr>
          <p:cNvPr id="8" name="Title 1"/>
          <p:cNvSpPr txBox="1">
            <a:spLocks/>
          </p:cNvSpPr>
          <p:nvPr/>
        </p:nvSpPr>
        <p:spPr>
          <a:xfrm>
            <a:off x="711369" y="4785013"/>
            <a:ext cx="1238729" cy="27954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lumMod val="50000"/>
                  </a:schemeClr>
                </a:solidFill>
                <a:latin typeface="League Spartan" panose="00000800000000000000" pitchFamily="50" charset="0"/>
              </a:rPr>
              <a:t>HELP</a:t>
            </a:r>
          </a:p>
        </p:txBody>
      </p:sp>
      <p:sp>
        <p:nvSpPr>
          <p:cNvPr id="9" name="Title 1"/>
          <p:cNvSpPr txBox="1">
            <a:spLocks/>
          </p:cNvSpPr>
          <p:nvPr/>
        </p:nvSpPr>
        <p:spPr>
          <a:xfrm>
            <a:off x="2206145"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a:t>
            </a:r>
          </a:p>
        </p:txBody>
      </p:sp>
      <p:sp>
        <p:nvSpPr>
          <p:cNvPr id="12" name="Title 1"/>
          <p:cNvSpPr txBox="1">
            <a:spLocks/>
          </p:cNvSpPr>
          <p:nvPr/>
        </p:nvSpPr>
        <p:spPr>
          <a:xfrm>
            <a:off x="3170308"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7/10</a:t>
            </a:r>
          </a:p>
        </p:txBody>
      </p:sp>
      <p:sp>
        <p:nvSpPr>
          <p:cNvPr id="13" name="Title 1"/>
          <p:cNvSpPr txBox="1">
            <a:spLocks/>
          </p:cNvSpPr>
          <p:nvPr/>
        </p:nvSpPr>
        <p:spPr>
          <a:xfrm>
            <a:off x="4138559" y="185298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7/17</a:t>
            </a:r>
          </a:p>
        </p:txBody>
      </p:sp>
      <p:sp>
        <p:nvSpPr>
          <p:cNvPr id="14" name="Title 1"/>
          <p:cNvSpPr txBox="1">
            <a:spLocks/>
          </p:cNvSpPr>
          <p:nvPr/>
        </p:nvSpPr>
        <p:spPr>
          <a:xfrm>
            <a:off x="5102722"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7/24</a:t>
            </a:r>
          </a:p>
        </p:txBody>
      </p:sp>
      <p:sp>
        <p:nvSpPr>
          <p:cNvPr id="15" name="Title 1"/>
          <p:cNvSpPr txBox="1">
            <a:spLocks/>
          </p:cNvSpPr>
          <p:nvPr/>
        </p:nvSpPr>
        <p:spPr>
          <a:xfrm>
            <a:off x="6066885"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7/31</a:t>
            </a:r>
          </a:p>
        </p:txBody>
      </p:sp>
      <p:sp>
        <p:nvSpPr>
          <p:cNvPr id="16" name="Title 1"/>
          <p:cNvSpPr txBox="1">
            <a:spLocks/>
          </p:cNvSpPr>
          <p:nvPr/>
        </p:nvSpPr>
        <p:spPr>
          <a:xfrm>
            <a:off x="7031048"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8/7</a:t>
            </a:r>
          </a:p>
        </p:txBody>
      </p:sp>
      <p:sp>
        <p:nvSpPr>
          <p:cNvPr id="17" name="Title 1"/>
          <p:cNvSpPr txBox="1">
            <a:spLocks/>
          </p:cNvSpPr>
          <p:nvPr/>
        </p:nvSpPr>
        <p:spPr>
          <a:xfrm>
            <a:off x="7995211" y="186034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8/14</a:t>
            </a:r>
          </a:p>
        </p:txBody>
      </p:sp>
      <p:sp>
        <p:nvSpPr>
          <p:cNvPr id="18" name="Title 1"/>
          <p:cNvSpPr txBox="1">
            <a:spLocks/>
          </p:cNvSpPr>
          <p:nvPr/>
        </p:nvSpPr>
        <p:spPr>
          <a:xfrm>
            <a:off x="8959374"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8/21</a:t>
            </a:r>
          </a:p>
        </p:txBody>
      </p:sp>
      <p:sp>
        <p:nvSpPr>
          <p:cNvPr id="19" name="Title 1"/>
          <p:cNvSpPr txBox="1">
            <a:spLocks/>
          </p:cNvSpPr>
          <p:nvPr/>
        </p:nvSpPr>
        <p:spPr>
          <a:xfrm>
            <a:off x="9923537" y="1848885"/>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8/28</a:t>
            </a:r>
          </a:p>
        </p:txBody>
      </p:sp>
      <p:sp>
        <p:nvSpPr>
          <p:cNvPr id="26" name="Title 1"/>
          <p:cNvSpPr txBox="1">
            <a:spLocks/>
          </p:cNvSpPr>
          <p:nvPr/>
        </p:nvSpPr>
        <p:spPr>
          <a:xfrm>
            <a:off x="220614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7" name="Title 1"/>
          <p:cNvSpPr txBox="1">
            <a:spLocks/>
          </p:cNvSpPr>
          <p:nvPr/>
        </p:nvSpPr>
        <p:spPr>
          <a:xfrm>
            <a:off x="4138559"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9" name="Title 1"/>
          <p:cNvSpPr txBox="1">
            <a:spLocks/>
          </p:cNvSpPr>
          <p:nvPr/>
        </p:nvSpPr>
        <p:spPr>
          <a:xfrm>
            <a:off x="7995209"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0" name="Title 1"/>
          <p:cNvSpPr txBox="1">
            <a:spLocks/>
          </p:cNvSpPr>
          <p:nvPr/>
        </p:nvSpPr>
        <p:spPr>
          <a:xfrm>
            <a:off x="992353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1" name="Title 1"/>
          <p:cNvSpPr txBox="1">
            <a:spLocks/>
          </p:cNvSpPr>
          <p:nvPr/>
        </p:nvSpPr>
        <p:spPr>
          <a:xfrm>
            <a:off x="3170308"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2" name="Title 1"/>
          <p:cNvSpPr txBox="1">
            <a:spLocks/>
          </p:cNvSpPr>
          <p:nvPr/>
        </p:nvSpPr>
        <p:spPr>
          <a:xfrm>
            <a:off x="5102723"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3" name="Title 1"/>
          <p:cNvSpPr txBox="1">
            <a:spLocks/>
          </p:cNvSpPr>
          <p:nvPr/>
        </p:nvSpPr>
        <p:spPr>
          <a:xfrm>
            <a:off x="8959373"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cxnSp>
        <p:nvCxnSpPr>
          <p:cNvPr id="47" name="Straight Connector 46"/>
          <p:cNvCxnSpPr/>
          <p:nvPr/>
        </p:nvCxnSpPr>
        <p:spPr>
          <a:xfrm>
            <a:off x="6150862" y="4959860"/>
            <a:ext cx="1649533" cy="0"/>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rgbClr val="C00000"/>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SIMPLE CALENDAR</a:t>
            </a:r>
          </a:p>
        </p:txBody>
      </p:sp>
    </p:spTree>
    <p:extLst>
      <p:ext uri="{BB962C8B-B14F-4D97-AF65-F5344CB8AC3E}">
        <p14:creationId xmlns:p14="http://schemas.microsoft.com/office/powerpoint/2010/main" val="159704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7395" y="1420802"/>
            <a:ext cx="11078547" cy="510653"/>
          </a:xfrm>
          <a:ln>
            <a:noFill/>
          </a:ln>
        </p:spPr>
        <p:txBody>
          <a:bodyPr anchor="t">
            <a:noAutofit/>
          </a:bodyPr>
          <a:lstStyle/>
          <a:p>
            <a:r>
              <a:rPr lang="en-US" sz="5700" dirty="0">
                <a:solidFill>
                  <a:schemeClr val="accent2">
                    <a:lumMod val="75000"/>
                  </a:schemeClr>
                </a:solidFill>
                <a:latin typeface="League Spartan" panose="00000800000000000000" pitchFamily="50" charset="0"/>
              </a:rPr>
              <a:t>CAVEAT</a:t>
            </a:r>
          </a:p>
        </p:txBody>
      </p:sp>
      <p:sp>
        <p:nvSpPr>
          <p:cNvPr id="3" name="Title 1"/>
          <p:cNvSpPr txBox="1">
            <a:spLocks/>
          </p:cNvSpPr>
          <p:nvPr/>
        </p:nvSpPr>
        <p:spPr>
          <a:xfrm>
            <a:off x="547395" y="2346821"/>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I “</a:t>
            </a:r>
            <a:r>
              <a:rPr lang="en-US" sz="2700" i="1" dirty="0" err="1">
                <a:latin typeface="Libre Baskerville" panose="02000000000000000000" pitchFamily="50" charset="0"/>
              </a:rPr>
              <a:t>jackdapted</a:t>
            </a:r>
            <a:r>
              <a:rPr lang="en-US" sz="2700" i="1" dirty="0">
                <a:latin typeface="Libre Baskerville" panose="02000000000000000000" pitchFamily="50" charset="0"/>
              </a:rPr>
              <a:t>” the concepts in this presentation.</a:t>
            </a:r>
          </a:p>
        </p:txBody>
      </p:sp>
      <p:sp>
        <p:nvSpPr>
          <p:cNvPr id="4" name="Title 1"/>
          <p:cNvSpPr txBox="1">
            <a:spLocks/>
          </p:cNvSpPr>
          <p:nvPr/>
        </p:nvSpPr>
        <p:spPr>
          <a:xfrm>
            <a:off x="2631234" y="3047480"/>
            <a:ext cx="6932644" cy="268080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sz="1300" dirty="0">
                <a:latin typeface="Libre Baskerville" panose="02000000000000000000" pitchFamily="50" charset="0"/>
              </a:rPr>
              <a:t>The concepts in this presentation were adapted from the YouTube playbook for brands presented by the Google Product Marketing team. I originally learned of this content playbook at Google Think B2B conference in Mountain View back in 2015. Over the past year I have adapted the concepts for my overall content marketing strategy.</a:t>
            </a:r>
          </a:p>
          <a:p>
            <a:pPr>
              <a:lnSpc>
                <a:spcPct val="150000"/>
              </a:lnSpc>
            </a:pPr>
            <a:r>
              <a:rPr lang="en-US" sz="1300" dirty="0">
                <a:latin typeface="Libre Baskerville" panose="02000000000000000000" pitchFamily="50" charset="0"/>
              </a:rPr>
              <a:t>Source:</a:t>
            </a:r>
          </a:p>
          <a:p>
            <a:pPr>
              <a:lnSpc>
                <a:spcPct val="150000"/>
              </a:lnSpc>
            </a:pPr>
            <a:r>
              <a:rPr lang="en-US" sz="1300" dirty="0">
                <a:latin typeface="Libre Baskerville" panose="02000000000000000000" pitchFamily="50" charset="0"/>
                <a:hlinkClick r:id="rId2"/>
              </a:rPr>
              <a:t>https://www.thinkwithgoogle.com/playbooks/youtube.html</a:t>
            </a:r>
            <a:r>
              <a:rPr lang="en-US" sz="1300" dirty="0">
                <a:latin typeface="Libre Baskerville" panose="02000000000000000000" pitchFamily="50" charset="0"/>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2</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97570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20</a:t>
            </a:fld>
            <a:endParaRPr lang="en-US" sz="1000" dirty="0">
              <a:solidFill>
                <a:schemeClr val="bg1"/>
              </a:solidFill>
              <a:latin typeface="Oswald" panose="02000503000000000000" pitchFamily="2" charset="0"/>
            </a:endParaRPr>
          </a:p>
        </p:txBody>
      </p:sp>
      <p:sp>
        <p:nvSpPr>
          <p:cNvPr id="6" name="Title 1"/>
          <p:cNvSpPr txBox="1">
            <a:spLocks/>
          </p:cNvSpPr>
          <p:nvPr/>
        </p:nvSpPr>
        <p:spPr>
          <a:xfrm>
            <a:off x="711369" y="2659947"/>
            <a:ext cx="3044934" cy="24617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rgbClr val="C00000"/>
                </a:solidFill>
                <a:latin typeface="League Spartan" panose="00000800000000000000" pitchFamily="50" charset="0"/>
              </a:rPr>
              <a:t>HERO</a:t>
            </a:r>
          </a:p>
        </p:txBody>
      </p:sp>
      <p:sp>
        <p:nvSpPr>
          <p:cNvPr id="7" name="Title 1"/>
          <p:cNvSpPr txBox="1">
            <a:spLocks/>
          </p:cNvSpPr>
          <p:nvPr/>
        </p:nvSpPr>
        <p:spPr>
          <a:xfrm>
            <a:off x="711369" y="3659689"/>
            <a:ext cx="3044934" cy="273312"/>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accent5">
                    <a:lumMod val="50000"/>
                  </a:schemeClr>
                </a:solidFill>
                <a:latin typeface="League Spartan" panose="00000800000000000000" pitchFamily="50" charset="0"/>
              </a:rPr>
              <a:t>HUB</a:t>
            </a:r>
          </a:p>
        </p:txBody>
      </p:sp>
      <p:sp>
        <p:nvSpPr>
          <p:cNvPr id="8" name="Title 1"/>
          <p:cNvSpPr txBox="1">
            <a:spLocks/>
          </p:cNvSpPr>
          <p:nvPr/>
        </p:nvSpPr>
        <p:spPr>
          <a:xfrm>
            <a:off x="711369" y="4785013"/>
            <a:ext cx="1238729" cy="27954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lumMod val="50000"/>
                  </a:schemeClr>
                </a:solidFill>
                <a:latin typeface="League Spartan" panose="00000800000000000000" pitchFamily="50" charset="0"/>
              </a:rPr>
              <a:t>HELP</a:t>
            </a:r>
          </a:p>
        </p:txBody>
      </p:sp>
      <p:sp>
        <p:nvSpPr>
          <p:cNvPr id="9" name="Title 1"/>
          <p:cNvSpPr txBox="1">
            <a:spLocks/>
          </p:cNvSpPr>
          <p:nvPr/>
        </p:nvSpPr>
        <p:spPr>
          <a:xfrm>
            <a:off x="2206145"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a:t>
            </a:r>
          </a:p>
        </p:txBody>
      </p:sp>
      <p:sp>
        <p:nvSpPr>
          <p:cNvPr id="12" name="Title 1"/>
          <p:cNvSpPr txBox="1">
            <a:spLocks/>
          </p:cNvSpPr>
          <p:nvPr/>
        </p:nvSpPr>
        <p:spPr>
          <a:xfrm>
            <a:off x="3170308"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7/10</a:t>
            </a:r>
          </a:p>
        </p:txBody>
      </p:sp>
      <p:sp>
        <p:nvSpPr>
          <p:cNvPr id="13" name="Title 1"/>
          <p:cNvSpPr txBox="1">
            <a:spLocks/>
          </p:cNvSpPr>
          <p:nvPr/>
        </p:nvSpPr>
        <p:spPr>
          <a:xfrm>
            <a:off x="4138559" y="185298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7/17</a:t>
            </a:r>
          </a:p>
        </p:txBody>
      </p:sp>
      <p:sp>
        <p:nvSpPr>
          <p:cNvPr id="14" name="Title 1"/>
          <p:cNvSpPr txBox="1">
            <a:spLocks/>
          </p:cNvSpPr>
          <p:nvPr/>
        </p:nvSpPr>
        <p:spPr>
          <a:xfrm>
            <a:off x="5102722"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7/24</a:t>
            </a:r>
          </a:p>
        </p:txBody>
      </p:sp>
      <p:sp>
        <p:nvSpPr>
          <p:cNvPr id="15" name="Title 1"/>
          <p:cNvSpPr txBox="1">
            <a:spLocks/>
          </p:cNvSpPr>
          <p:nvPr/>
        </p:nvSpPr>
        <p:spPr>
          <a:xfrm>
            <a:off x="6066885"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7/31</a:t>
            </a:r>
          </a:p>
        </p:txBody>
      </p:sp>
      <p:sp>
        <p:nvSpPr>
          <p:cNvPr id="16" name="Title 1"/>
          <p:cNvSpPr txBox="1">
            <a:spLocks/>
          </p:cNvSpPr>
          <p:nvPr/>
        </p:nvSpPr>
        <p:spPr>
          <a:xfrm>
            <a:off x="7031048"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8/7</a:t>
            </a:r>
          </a:p>
        </p:txBody>
      </p:sp>
      <p:sp>
        <p:nvSpPr>
          <p:cNvPr id="17" name="Title 1"/>
          <p:cNvSpPr txBox="1">
            <a:spLocks/>
          </p:cNvSpPr>
          <p:nvPr/>
        </p:nvSpPr>
        <p:spPr>
          <a:xfrm>
            <a:off x="7995211" y="186034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8/14</a:t>
            </a:r>
          </a:p>
        </p:txBody>
      </p:sp>
      <p:sp>
        <p:nvSpPr>
          <p:cNvPr id="18" name="Title 1"/>
          <p:cNvSpPr txBox="1">
            <a:spLocks/>
          </p:cNvSpPr>
          <p:nvPr/>
        </p:nvSpPr>
        <p:spPr>
          <a:xfrm>
            <a:off x="8959374"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8/21</a:t>
            </a:r>
          </a:p>
        </p:txBody>
      </p:sp>
      <p:sp>
        <p:nvSpPr>
          <p:cNvPr id="19" name="Title 1"/>
          <p:cNvSpPr txBox="1">
            <a:spLocks/>
          </p:cNvSpPr>
          <p:nvPr/>
        </p:nvSpPr>
        <p:spPr>
          <a:xfrm>
            <a:off x="9923537" y="1848885"/>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8/28</a:t>
            </a:r>
          </a:p>
        </p:txBody>
      </p:sp>
      <p:sp>
        <p:nvSpPr>
          <p:cNvPr id="20" name="Title 1"/>
          <p:cNvSpPr txBox="1">
            <a:spLocks/>
          </p:cNvSpPr>
          <p:nvPr/>
        </p:nvSpPr>
        <p:spPr>
          <a:xfrm>
            <a:off x="2206144"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Product Unboxing</a:t>
            </a:r>
          </a:p>
        </p:txBody>
      </p:sp>
      <p:sp>
        <p:nvSpPr>
          <p:cNvPr id="22" name="Title 1"/>
          <p:cNvSpPr txBox="1">
            <a:spLocks/>
          </p:cNvSpPr>
          <p:nvPr/>
        </p:nvSpPr>
        <p:spPr>
          <a:xfrm>
            <a:off x="4138559"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Demo Tutorial</a:t>
            </a:r>
          </a:p>
        </p:txBody>
      </p:sp>
      <p:sp>
        <p:nvSpPr>
          <p:cNvPr id="24" name="Title 1"/>
          <p:cNvSpPr txBox="1">
            <a:spLocks/>
          </p:cNvSpPr>
          <p:nvPr/>
        </p:nvSpPr>
        <p:spPr>
          <a:xfrm>
            <a:off x="7995209" y="3490244"/>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Product Unboxing</a:t>
            </a:r>
          </a:p>
        </p:txBody>
      </p:sp>
      <p:sp>
        <p:nvSpPr>
          <p:cNvPr id="25" name="Title 1"/>
          <p:cNvSpPr txBox="1">
            <a:spLocks/>
          </p:cNvSpPr>
          <p:nvPr/>
        </p:nvSpPr>
        <p:spPr>
          <a:xfrm>
            <a:off x="9923534"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Demo Tutorial</a:t>
            </a:r>
          </a:p>
        </p:txBody>
      </p:sp>
      <p:sp>
        <p:nvSpPr>
          <p:cNvPr id="26" name="Title 1"/>
          <p:cNvSpPr txBox="1">
            <a:spLocks/>
          </p:cNvSpPr>
          <p:nvPr/>
        </p:nvSpPr>
        <p:spPr>
          <a:xfrm>
            <a:off x="220614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7" name="Title 1"/>
          <p:cNvSpPr txBox="1">
            <a:spLocks/>
          </p:cNvSpPr>
          <p:nvPr/>
        </p:nvSpPr>
        <p:spPr>
          <a:xfrm>
            <a:off x="4138559"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9" name="Title 1"/>
          <p:cNvSpPr txBox="1">
            <a:spLocks/>
          </p:cNvSpPr>
          <p:nvPr/>
        </p:nvSpPr>
        <p:spPr>
          <a:xfrm>
            <a:off x="7995209"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0" name="Title 1"/>
          <p:cNvSpPr txBox="1">
            <a:spLocks/>
          </p:cNvSpPr>
          <p:nvPr/>
        </p:nvSpPr>
        <p:spPr>
          <a:xfrm>
            <a:off x="992353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1" name="Title 1"/>
          <p:cNvSpPr txBox="1">
            <a:spLocks/>
          </p:cNvSpPr>
          <p:nvPr/>
        </p:nvSpPr>
        <p:spPr>
          <a:xfrm>
            <a:off x="3170308"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2" name="Title 1"/>
          <p:cNvSpPr txBox="1">
            <a:spLocks/>
          </p:cNvSpPr>
          <p:nvPr/>
        </p:nvSpPr>
        <p:spPr>
          <a:xfrm>
            <a:off x="5102723"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3" name="Title 1"/>
          <p:cNvSpPr txBox="1">
            <a:spLocks/>
          </p:cNvSpPr>
          <p:nvPr/>
        </p:nvSpPr>
        <p:spPr>
          <a:xfrm>
            <a:off x="8959373"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cxnSp>
        <p:nvCxnSpPr>
          <p:cNvPr id="34" name="Straight Connector 33"/>
          <p:cNvCxnSpPr/>
          <p:nvPr/>
        </p:nvCxnSpPr>
        <p:spPr>
          <a:xfrm>
            <a:off x="3228389" y="3808773"/>
            <a:ext cx="688337" cy="0"/>
          </a:xfrm>
          <a:prstGeom prst="line">
            <a:avLst/>
          </a:prstGeom>
          <a:ln w="38100">
            <a:solidFill>
              <a:srgbClr val="203864"/>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026785" y="3808773"/>
            <a:ext cx="688337" cy="0"/>
          </a:xfrm>
          <a:prstGeom prst="line">
            <a:avLst/>
          </a:prstGeom>
          <a:ln w="38100">
            <a:solidFill>
              <a:srgbClr val="203864"/>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150862" y="4959860"/>
            <a:ext cx="1649533" cy="0"/>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rgbClr val="C00000"/>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SIMPLE CALENDAR</a:t>
            </a:r>
          </a:p>
        </p:txBody>
      </p:sp>
    </p:spTree>
    <p:extLst>
      <p:ext uri="{BB962C8B-B14F-4D97-AF65-F5344CB8AC3E}">
        <p14:creationId xmlns:p14="http://schemas.microsoft.com/office/powerpoint/2010/main" val="70076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21</a:t>
            </a:fld>
            <a:endParaRPr lang="en-US" sz="1000" dirty="0">
              <a:solidFill>
                <a:schemeClr val="bg1"/>
              </a:solidFill>
              <a:latin typeface="Oswald" panose="02000503000000000000" pitchFamily="2" charset="0"/>
            </a:endParaRPr>
          </a:p>
        </p:txBody>
      </p:sp>
      <p:sp>
        <p:nvSpPr>
          <p:cNvPr id="6" name="Title 1"/>
          <p:cNvSpPr txBox="1">
            <a:spLocks/>
          </p:cNvSpPr>
          <p:nvPr/>
        </p:nvSpPr>
        <p:spPr>
          <a:xfrm>
            <a:off x="711369" y="2659947"/>
            <a:ext cx="3044934" cy="24617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rgbClr val="C00000"/>
                </a:solidFill>
                <a:latin typeface="League Spartan" panose="00000800000000000000" pitchFamily="50" charset="0"/>
              </a:rPr>
              <a:t>HERO</a:t>
            </a:r>
          </a:p>
        </p:txBody>
      </p:sp>
      <p:sp>
        <p:nvSpPr>
          <p:cNvPr id="7" name="Title 1"/>
          <p:cNvSpPr txBox="1">
            <a:spLocks/>
          </p:cNvSpPr>
          <p:nvPr/>
        </p:nvSpPr>
        <p:spPr>
          <a:xfrm>
            <a:off x="711369" y="3659689"/>
            <a:ext cx="3044934" cy="273312"/>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accent5">
                    <a:lumMod val="50000"/>
                  </a:schemeClr>
                </a:solidFill>
                <a:latin typeface="League Spartan" panose="00000800000000000000" pitchFamily="50" charset="0"/>
              </a:rPr>
              <a:t>HUB</a:t>
            </a:r>
          </a:p>
        </p:txBody>
      </p:sp>
      <p:sp>
        <p:nvSpPr>
          <p:cNvPr id="8" name="Title 1"/>
          <p:cNvSpPr txBox="1">
            <a:spLocks/>
          </p:cNvSpPr>
          <p:nvPr/>
        </p:nvSpPr>
        <p:spPr>
          <a:xfrm>
            <a:off x="711369" y="4785013"/>
            <a:ext cx="1238729" cy="27954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lumMod val="50000"/>
                  </a:schemeClr>
                </a:solidFill>
                <a:latin typeface="League Spartan" panose="00000800000000000000" pitchFamily="50" charset="0"/>
              </a:rPr>
              <a:t>HELP</a:t>
            </a:r>
          </a:p>
        </p:txBody>
      </p:sp>
      <p:sp>
        <p:nvSpPr>
          <p:cNvPr id="9" name="Title 1"/>
          <p:cNvSpPr txBox="1">
            <a:spLocks/>
          </p:cNvSpPr>
          <p:nvPr/>
        </p:nvSpPr>
        <p:spPr>
          <a:xfrm>
            <a:off x="2206145"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a:t>
            </a:r>
          </a:p>
        </p:txBody>
      </p:sp>
      <p:sp>
        <p:nvSpPr>
          <p:cNvPr id="12" name="Title 1"/>
          <p:cNvSpPr txBox="1">
            <a:spLocks/>
          </p:cNvSpPr>
          <p:nvPr/>
        </p:nvSpPr>
        <p:spPr>
          <a:xfrm>
            <a:off x="3170308" y="1852989"/>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7/10</a:t>
            </a:r>
          </a:p>
        </p:txBody>
      </p:sp>
      <p:sp>
        <p:nvSpPr>
          <p:cNvPr id="13" name="Title 1"/>
          <p:cNvSpPr txBox="1">
            <a:spLocks/>
          </p:cNvSpPr>
          <p:nvPr/>
        </p:nvSpPr>
        <p:spPr>
          <a:xfrm>
            <a:off x="4138559" y="185298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7/17</a:t>
            </a:r>
          </a:p>
        </p:txBody>
      </p:sp>
      <p:sp>
        <p:nvSpPr>
          <p:cNvPr id="14" name="Title 1"/>
          <p:cNvSpPr txBox="1">
            <a:spLocks/>
          </p:cNvSpPr>
          <p:nvPr/>
        </p:nvSpPr>
        <p:spPr>
          <a:xfrm>
            <a:off x="5102722"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7/24</a:t>
            </a:r>
          </a:p>
        </p:txBody>
      </p:sp>
      <p:sp>
        <p:nvSpPr>
          <p:cNvPr id="15" name="Title 1"/>
          <p:cNvSpPr txBox="1">
            <a:spLocks/>
          </p:cNvSpPr>
          <p:nvPr/>
        </p:nvSpPr>
        <p:spPr>
          <a:xfrm>
            <a:off x="6066885" y="1848886"/>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7/31</a:t>
            </a:r>
          </a:p>
        </p:txBody>
      </p:sp>
      <p:sp>
        <p:nvSpPr>
          <p:cNvPr id="16" name="Title 1"/>
          <p:cNvSpPr txBox="1">
            <a:spLocks/>
          </p:cNvSpPr>
          <p:nvPr/>
        </p:nvSpPr>
        <p:spPr>
          <a:xfrm>
            <a:off x="7031048"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8/7</a:t>
            </a:r>
          </a:p>
        </p:txBody>
      </p:sp>
      <p:sp>
        <p:nvSpPr>
          <p:cNvPr id="17" name="Title 1"/>
          <p:cNvSpPr txBox="1">
            <a:spLocks/>
          </p:cNvSpPr>
          <p:nvPr/>
        </p:nvSpPr>
        <p:spPr>
          <a:xfrm>
            <a:off x="7995211" y="1860348"/>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8/14</a:t>
            </a:r>
          </a:p>
        </p:txBody>
      </p:sp>
      <p:sp>
        <p:nvSpPr>
          <p:cNvPr id="18" name="Title 1"/>
          <p:cNvSpPr txBox="1">
            <a:spLocks/>
          </p:cNvSpPr>
          <p:nvPr/>
        </p:nvSpPr>
        <p:spPr>
          <a:xfrm>
            <a:off x="8959374" y="1858552"/>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8/21</a:t>
            </a:r>
          </a:p>
        </p:txBody>
      </p:sp>
      <p:sp>
        <p:nvSpPr>
          <p:cNvPr id="19" name="Title 1"/>
          <p:cNvSpPr txBox="1">
            <a:spLocks/>
          </p:cNvSpPr>
          <p:nvPr/>
        </p:nvSpPr>
        <p:spPr>
          <a:xfrm>
            <a:off x="9923537" y="1848885"/>
            <a:ext cx="811735" cy="306197"/>
          </a:xfrm>
          <a:prstGeom prst="rect">
            <a:avLst/>
          </a:prstGeom>
          <a:solidFill>
            <a:schemeClr val="tx1">
              <a:lumMod val="75000"/>
              <a:lumOff val="2500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bg1"/>
                </a:solidFill>
                <a:latin typeface="League Spartan" panose="00000800000000000000" pitchFamily="50" charset="0"/>
              </a:rPr>
              <a:t>8/28</a:t>
            </a:r>
          </a:p>
        </p:txBody>
      </p:sp>
      <p:sp>
        <p:nvSpPr>
          <p:cNvPr id="20" name="Title 1"/>
          <p:cNvSpPr txBox="1">
            <a:spLocks/>
          </p:cNvSpPr>
          <p:nvPr/>
        </p:nvSpPr>
        <p:spPr>
          <a:xfrm>
            <a:off x="2206144"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Product Unboxing</a:t>
            </a:r>
          </a:p>
        </p:txBody>
      </p:sp>
      <p:sp>
        <p:nvSpPr>
          <p:cNvPr id="22" name="Title 1"/>
          <p:cNvSpPr txBox="1">
            <a:spLocks/>
          </p:cNvSpPr>
          <p:nvPr/>
        </p:nvSpPr>
        <p:spPr>
          <a:xfrm>
            <a:off x="4138559"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Demo Tutorial</a:t>
            </a:r>
          </a:p>
        </p:txBody>
      </p:sp>
      <p:sp>
        <p:nvSpPr>
          <p:cNvPr id="23" name="Title 1"/>
          <p:cNvSpPr txBox="1">
            <a:spLocks/>
          </p:cNvSpPr>
          <p:nvPr/>
        </p:nvSpPr>
        <p:spPr>
          <a:xfrm>
            <a:off x="6066883" y="2471975"/>
            <a:ext cx="811735" cy="622118"/>
          </a:xfrm>
          <a:prstGeom prst="rect">
            <a:avLst/>
          </a:prstGeom>
          <a:solidFill>
            <a:srgbClr val="C00000"/>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00" dirty="0">
                <a:solidFill>
                  <a:schemeClr val="bg1"/>
                </a:solidFill>
                <a:latin typeface="Libre Baskerville" panose="02000000000000000000" pitchFamily="50" charset="0"/>
              </a:rPr>
              <a:t>First Exclusive</a:t>
            </a:r>
          </a:p>
        </p:txBody>
      </p:sp>
      <p:sp>
        <p:nvSpPr>
          <p:cNvPr id="24" name="Title 1"/>
          <p:cNvSpPr txBox="1">
            <a:spLocks/>
          </p:cNvSpPr>
          <p:nvPr/>
        </p:nvSpPr>
        <p:spPr>
          <a:xfrm>
            <a:off x="7995209" y="3490244"/>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Product Unboxing</a:t>
            </a:r>
          </a:p>
        </p:txBody>
      </p:sp>
      <p:sp>
        <p:nvSpPr>
          <p:cNvPr id="25" name="Title 1"/>
          <p:cNvSpPr txBox="1">
            <a:spLocks/>
          </p:cNvSpPr>
          <p:nvPr/>
        </p:nvSpPr>
        <p:spPr>
          <a:xfrm>
            <a:off x="9923534" y="3485286"/>
            <a:ext cx="811735" cy="622118"/>
          </a:xfrm>
          <a:prstGeom prst="rect">
            <a:avLst/>
          </a:prstGeom>
          <a:solidFill>
            <a:schemeClr val="accent5">
              <a:lumMod val="50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Demo Tutorial</a:t>
            </a:r>
          </a:p>
        </p:txBody>
      </p:sp>
      <p:sp>
        <p:nvSpPr>
          <p:cNvPr id="26" name="Title 1"/>
          <p:cNvSpPr txBox="1">
            <a:spLocks/>
          </p:cNvSpPr>
          <p:nvPr/>
        </p:nvSpPr>
        <p:spPr>
          <a:xfrm>
            <a:off x="220614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7" name="Title 1"/>
          <p:cNvSpPr txBox="1">
            <a:spLocks/>
          </p:cNvSpPr>
          <p:nvPr/>
        </p:nvSpPr>
        <p:spPr>
          <a:xfrm>
            <a:off x="4138559"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29" name="Title 1"/>
          <p:cNvSpPr txBox="1">
            <a:spLocks/>
          </p:cNvSpPr>
          <p:nvPr/>
        </p:nvSpPr>
        <p:spPr>
          <a:xfrm>
            <a:off x="7995209"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0" name="Title 1"/>
          <p:cNvSpPr txBox="1">
            <a:spLocks/>
          </p:cNvSpPr>
          <p:nvPr/>
        </p:nvSpPr>
        <p:spPr>
          <a:xfrm>
            <a:off x="9923534"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1" name="Title 1"/>
          <p:cNvSpPr txBox="1">
            <a:spLocks/>
          </p:cNvSpPr>
          <p:nvPr/>
        </p:nvSpPr>
        <p:spPr>
          <a:xfrm>
            <a:off x="3170308"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2" name="Title 1"/>
          <p:cNvSpPr txBox="1">
            <a:spLocks/>
          </p:cNvSpPr>
          <p:nvPr/>
        </p:nvSpPr>
        <p:spPr>
          <a:xfrm>
            <a:off x="5102723" y="4627030"/>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sp>
        <p:nvSpPr>
          <p:cNvPr id="33" name="Title 1"/>
          <p:cNvSpPr txBox="1">
            <a:spLocks/>
          </p:cNvSpPr>
          <p:nvPr/>
        </p:nvSpPr>
        <p:spPr>
          <a:xfrm>
            <a:off x="8959373" y="4631988"/>
            <a:ext cx="811735" cy="622118"/>
          </a:xfrm>
          <a:prstGeom prst="rect">
            <a:avLst/>
          </a:prstGeom>
          <a:solidFill>
            <a:srgbClr val="7F7F7F"/>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800" dirty="0">
                <a:solidFill>
                  <a:schemeClr val="bg1"/>
                </a:solidFill>
                <a:latin typeface="Libre Baskerville" panose="02000000000000000000" pitchFamily="50" charset="0"/>
              </a:rPr>
              <a:t>Knowledge Base</a:t>
            </a:r>
          </a:p>
        </p:txBody>
      </p:sp>
      <p:cxnSp>
        <p:nvCxnSpPr>
          <p:cNvPr id="34" name="Straight Connector 33"/>
          <p:cNvCxnSpPr/>
          <p:nvPr/>
        </p:nvCxnSpPr>
        <p:spPr>
          <a:xfrm>
            <a:off x="3228389" y="3808773"/>
            <a:ext cx="688337" cy="0"/>
          </a:xfrm>
          <a:prstGeom prst="line">
            <a:avLst/>
          </a:prstGeom>
          <a:ln w="38100">
            <a:solidFill>
              <a:srgbClr val="203864"/>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026785" y="3808773"/>
            <a:ext cx="688337" cy="0"/>
          </a:xfrm>
          <a:prstGeom prst="line">
            <a:avLst/>
          </a:prstGeom>
          <a:ln w="38100">
            <a:solidFill>
              <a:srgbClr val="203864"/>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102722" y="3015469"/>
            <a:ext cx="755749" cy="793305"/>
          </a:xfrm>
          <a:prstGeom prst="line">
            <a:avLst/>
          </a:prstGeom>
          <a:ln w="38100">
            <a:solidFill>
              <a:srgbClr val="203864"/>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7082942" y="3015469"/>
            <a:ext cx="759842" cy="78087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150862" y="4959860"/>
            <a:ext cx="1649533" cy="0"/>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5"/>
          <p:cNvSpPr/>
          <p:nvPr/>
        </p:nvSpPr>
        <p:spPr>
          <a:xfrm flipH="1">
            <a:off x="7348452" y="582185"/>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3756303" y="582186"/>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4628005" y="457200"/>
            <a:ext cx="2917327" cy="542447"/>
          </a:xfrm>
          <a:prstGeom prst="rect">
            <a:avLst/>
          </a:prstGeom>
          <a:solidFill>
            <a:srgbClr val="C00000"/>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SIMPLE CALENDAR</a:t>
            </a:r>
          </a:p>
        </p:txBody>
      </p:sp>
    </p:spTree>
    <p:extLst>
      <p:ext uri="{BB962C8B-B14F-4D97-AF65-F5344CB8AC3E}">
        <p14:creationId xmlns:p14="http://schemas.microsoft.com/office/powerpoint/2010/main" val="1131501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382" y="1164535"/>
            <a:ext cx="4479235" cy="4479235"/>
          </a:xfrm>
          <a:prstGeom prst="rect">
            <a:avLst/>
          </a:prstGeom>
        </p:spPr>
      </p:pic>
      <p:sp>
        <p:nvSpPr>
          <p:cNvPr id="2" name="Title 1"/>
          <p:cNvSpPr>
            <a:spLocks noGrp="1"/>
          </p:cNvSpPr>
          <p:nvPr>
            <p:ph type="ctrTitle"/>
          </p:nvPr>
        </p:nvSpPr>
        <p:spPr>
          <a:xfrm>
            <a:off x="556725" y="433009"/>
            <a:ext cx="11078547" cy="510653"/>
          </a:xfrm>
          <a:ln>
            <a:noFill/>
          </a:ln>
        </p:spPr>
        <p:txBody>
          <a:bodyPr anchor="t">
            <a:noAutofit/>
          </a:bodyPr>
          <a:lstStyle/>
          <a:p>
            <a:r>
              <a:rPr lang="en-US" sz="5700" dirty="0">
                <a:latin typeface="League Spartan" panose="00000800000000000000" pitchFamily="50" charset="0"/>
              </a:rPr>
              <a:t>THANK YOU</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22</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110714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7580" y="1082310"/>
            <a:ext cx="5669902" cy="1754156"/>
          </a:xfrm>
          <a:ln>
            <a:noFill/>
          </a:ln>
        </p:spPr>
        <p:txBody>
          <a:bodyPr anchor="t">
            <a:noAutofit/>
          </a:bodyPr>
          <a:lstStyle/>
          <a:p>
            <a:pPr algn="l"/>
            <a:r>
              <a:rPr lang="en-US" sz="5700" dirty="0">
                <a:solidFill>
                  <a:schemeClr val="accent6">
                    <a:lumMod val="60000"/>
                    <a:lumOff val="40000"/>
                  </a:schemeClr>
                </a:solidFill>
                <a:latin typeface="League Spartan" panose="00000800000000000000" pitchFamily="50" charset="0"/>
              </a:rPr>
              <a:t>FIRST</a:t>
            </a:r>
            <a:br>
              <a:rPr lang="en-US" sz="5700" dirty="0">
                <a:solidFill>
                  <a:schemeClr val="accent6">
                    <a:lumMod val="60000"/>
                    <a:lumOff val="40000"/>
                  </a:schemeClr>
                </a:solidFill>
                <a:latin typeface="League Spartan" panose="00000800000000000000" pitchFamily="50" charset="0"/>
              </a:rPr>
            </a:br>
            <a:r>
              <a:rPr lang="en-US" sz="5700" dirty="0">
                <a:solidFill>
                  <a:schemeClr val="accent6">
                    <a:lumMod val="60000"/>
                    <a:lumOff val="40000"/>
                  </a:schemeClr>
                </a:solidFill>
                <a:latin typeface="League Spartan" panose="00000800000000000000" pitchFamily="50" charset="0"/>
              </a:rPr>
              <a:t>PRINCIPLES</a:t>
            </a:r>
          </a:p>
        </p:txBody>
      </p:sp>
      <p:sp>
        <p:nvSpPr>
          <p:cNvPr id="3" name="Title 1"/>
          <p:cNvSpPr txBox="1">
            <a:spLocks/>
          </p:cNvSpPr>
          <p:nvPr/>
        </p:nvSpPr>
        <p:spPr>
          <a:xfrm>
            <a:off x="6627580" y="2792097"/>
            <a:ext cx="436983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i="1" dirty="0">
                <a:latin typeface="Libre Baskerville" panose="02000000000000000000" pitchFamily="50" charset="0"/>
              </a:rPr>
              <a:t>Good content comes from good ideas.</a:t>
            </a:r>
          </a:p>
        </p:txBody>
      </p:sp>
      <p:sp>
        <p:nvSpPr>
          <p:cNvPr id="4" name="Title 1"/>
          <p:cNvSpPr txBox="1">
            <a:spLocks/>
          </p:cNvSpPr>
          <p:nvPr/>
        </p:nvSpPr>
        <p:spPr>
          <a:xfrm>
            <a:off x="6627580" y="3757919"/>
            <a:ext cx="5153608" cy="1463436"/>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sz="1300" dirty="0">
                <a:latin typeface="Libre Baskerville" panose="02000000000000000000" pitchFamily="50" charset="0"/>
              </a:rPr>
              <a:t>No matter how talented your content team is… they can’t create good content from bad ideas. And let’s face it! Most ideas aren’t that great. Often you need to come up with dozens of ideas before one proves to be worth pursuing.</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40" y="1082311"/>
            <a:ext cx="5813796" cy="3874350"/>
          </a:xfrm>
          <a:prstGeom prst="rect">
            <a:avLst/>
          </a:prstGeom>
        </p:spPr>
      </p:pic>
      <p:sp>
        <p:nvSpPr>
          <p:cNvPr id="6" name="Slide Number Placeholder 5"/>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3</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236232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7395" y="1001197"/>
            <a:ext cx="11078547" cy="510653"/>
          </a:xfrm>
          <a:ln>
            <a:noFill/>
          </a:ln>
        </p:spPr>
        <p:txBody>
          <a:bodyPr anchor="t">
            <a:noAutofit/>
          </a:bodyPr>
          <a:lstStyle/>
          <a:p>
            <a:r>
              <a:rPr lang="en-US" sz="5700" dirty="0">
                <a:solidFill>
                  <a:srgbClr val="41352F"/>
                </a:solidFill>
                <a:latin typeface="League Spartan" panose="00000800000000000000" pitchFamily="50" charset="0"/>
              </a:rPr>
              <a:t>IDEA DROUGHT</a:t>
            </a:r>
          </a:p>
        </p:txBody>
      </p:sp>
      <p:sp>
        <p:nvSpPr>
          <p:cNvPr id="3" name="Title 1"/>
          <p:cNvSpPr txBox="1">
            <a:spLocks/>
          </p:cNvSpPr>
          <p:nvPr/>
        </p:nvSpPr>
        <p:spPr>
          <a:xfrm>
            <a:off x="547395" y="1791961"/>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solidFill>
                  <a:srgbClr val="41352F"/>
                </a:solidFill>
                <a:latin typeface="Libre Baskerville" panose="02000000000000000000" pitchFamily="50" charset="0"/>
              </a:rPr>
              <a:t>Running out of ideas is the worst.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5" name="Slide Number Placeholder 4"/>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4</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211549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39" y="1090623"/>
            <a:ext cx="5669902" cy="1754156"/>
          </a:xfrm>
          <a:ln>
            <a:noFill/>
          </a:ln>
        </p:spPr>
        <p:txBody>
          <a:bodyPr anchor="t">
            <a:noAutofit/>
          </a:bodyPr>
          <a:lstStyle/>
          <a:p>
            <a:pPr algn="r"/>
            <a:r>
              <a:rPr lang="en-US" sz="5700" dirty="0">
                <a:solidFill>
                  <a:schemeClr val="accent4">
                    <a:lumMod val="60000"/>
                    <a:lumOff val="40000"/>
                  </a:schemeClr>
                </a:solidFill>
                <a:latin typeface="League Spartan" panose="00000800000000000000" pitchFamily="50" charset="0"/>
              </a:rPr>
              <a:t>IDEA RESERVOIR</a:t>
            </a:r>
          </a:p>
        </p:txBody>
      </p:sp>
      <p:sp>
        <p:nvSpPr>
          <p:cNvPr id="3" name="Title 1"/>
          <p:cNvSpPr txBox="1">
            <a:spLocks/>
          </p:cNvSpPr>
          <p:nvPr/>
        </p:nvSpPr>
        <p:spPr>
          <a:xfrm>
            <a:off x="557833" y="2792098"/>
            <a:ext cx="5153608" cy="57395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700" i="1" dirty="0">
                <a:latin typeface="Libre Baskerville" panose="02000000000000000000" pitchFamily="50" charset="0"/>
              </a:rPr>
              <a:t>Build a process around an endless stream of inspiration.</a:t>
            </a:r>
          </a:p>
        </p:txBody>
      </p:sp>
      <p:sp>
        <p:nvSpPr>
          <p:cNvPr id="4" name="Title 1"/>
          <p:cNvSpPr txBox="1">
            <a:spLocks/>
          </p:cNvSpPr>
          <p:nvPr/>
        </p:nvSpPr>
        <p:spPr>
          <a:xfrm>
            <a:off x="557833" y="3757919"/>
            <a:ext cx="5153608" cy="1463436"/>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sz="1300" dirty="0">
                <a:latin typeface="Libre Baskerville" panose="02000000000000000000" pitchFamily="50" charset="0"/>
              </a:rPr>
              <a:t>Building a regular program that relies on a constant stream of inspiration will ensure your idea reservoir continues growing. That way you can be selective and develop only the best of ideas. The crème de la crème.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794" y="1090623"/>
            <a:ext cx="5756719" cy="3836313"/>
          </a:xfrm>
          <a:prstGeom prst="rect">
            <a:avLst/>
          </a:prstGeom>
        </p:spPr>
      </p:pic>
      <p:sp>
        <p:nvSpPr>
          <p:cNvPr id="9" name="Slide Number Placeholder 8"/>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5</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413038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2710" y="646633"/>
            <a:ext cx="11078547" cy="510653"/>
          </a:xfrm>
          <a:ln>
            <a:noFill/>
          </a:ln>
        </p:spPr>
        <p:txBody>
          <a:bodyPr anchor="t">
            <a:noAutofit/>
          </a:bodyPr>
          <a:lstStyle/>
          <a:p>
            <a:pPr algn="l"/>
            <a:r>
              <a:rPr lang="en-US" sz="5700" dirty="0">
                <a:solidFill>
                  <a:srgbClr val="505046"/>
                </a:solidFill>
                <a:latin typeface="League Spartan" panose="00000800000000000000" pitchFamily="50" charset="0"/>
              </a:rPr>
              <a:t>CONTENT PIPELINE</a:t>
            </a:r>
          </a:p>
        </p:txBody>
      </p:sp>
      <p:sp>
        <p:nvSpPr>
          <p:cNvPr id="3" name="Title 1"/>
          <p:cNvSpPr txBox="1">
            <a:spLocks/>
          </p:cNvSpPr>
          <p:nvPr/>
        </p:nvSpPr>
        <p:spPr>
          <a:xfrm>
            <a:off x="612710" y="1409404"/>
            <a:ext cx="11078547" cy="536604"/>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i="1" dirty="0">
                <a:solidFill>
                  <a:srgbClr val="505046"/>
                </a:solidFill>
                <a:latin typeface="Libre Baskerville" panose="02000000000000000000" pitchFamily="50" charset="0"/>
              </a:rPr>
              <a:t>Pretty hard to find a photo of a pipeline.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4" name="Slide Number Placeholder 3"/>
          <p:cNvSpPr>
            <a:spLocks noGrp="1"/>
          </p:cNvSpPr>
          <p:nvPr>
            <p:ph type="sldNum" sz="quarter" idx="12"/>
          </p:nvPr>
        </p:nvSpPr>
        <p:spPr/>
        <p:txBody>
          <a:bodyPr/>
          <a:lstStyle/>
          <a:p>
            <a:pPr algn="ctr"/>
            <a:fld id="{06ED73E9-036F-4FCD-A2CA-A07E879817C2}" type="slidenum">
              <a:rPr lang="en-US" sz="1000" smtClean="0">
                <a:solidFill>
                  <a:schemeClr val="bg1"/>
                </a:solidFill>
                <a:latin typeface="Oswald" panose="02000503000000000000" pitchFamily="2" charset="0"/>
              </a:rPr>
              <a:pPr algn="ctr"/>
              <a:t>6</a:t>
            </a:fld>
            <a:endParaRPr lang="en-US" sz="1000" dirty="0">
              <a:solidFill>
                <a:schemeClr val="bg1"/>
              </a:solidFill>
              <a:latin typeface="Oswald" panose="02000503000000000000" pitchFamily="2" charset="0"/>
            </a:endParaRPr>
          </a:p>
        </p:txBody>
      </p:sp>
    </p:spTree>
    <p:extLst>
      <p:ext uri="{BB962C8B-B14F-4D97-AF65-F5344CB8AC3E}">
        <p14:creationId xmlns:p14="http://schemas.microsoft.com/office/powerpoint/2010/main" val="169653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p:nvPr/>
        </p:nvSpPr>
        <p:spPr>
          <a:xfrm flipH="1">
            <a:off x="7270998"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97563" y="529679"/>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3496" y="1568483"/>
            <a:ext cx="3044934" cy="721323"/>
          </a:xfrm>
          <a:ln>
            <a:noFill/>
          </a:ln>
        </p:spPr>
        <p:txBody>
          <a:bodyPr anchor="t">
            <a:noAutofit/>
          </a:bodyPr>
          <a:lstStyle/>
          <a:p>
            <a:r>
              <a:rPr lang="en-US" sz="5700" dirty="0">
                <a:solidFill>
                  <a:srgbClr val="C00000"/>
                </a:solidFill>
                <a:latin typeface="League Spartan" panose="00000800000000000000" pitchFamily="50" charset="0"/>
              </a:rPr>
              <a:t>HERO</a:t>
            </a:r>
          </a:p>
        </p:txBody>
      </p:sp>
      <p:sp>
        <p:nvSpPr>
          <p:cNvPr id="3" name="Title 1"/>
          <p:cNvSpPr txBox="1">
            <a:spLocks/>
          </p:cNvSpPr>
          <p:nvPr/>
        </p:nvSpPr>
        <p:spPr>
          <a:xfrm>
            <a:off x="823497"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Wow! That went viral.</a:t>
            </a:r>
          </a:p>
        </p:txBody>
      </p:sp>
      <p:sp>
        <p:nvSpPr>
          <p:cNvPr id="4" name="Title 1"/>
          <p:cNvSpPr txBox="1">
            <a:spLocks/>
          </p:cNvSpPr>
          <p:nvPr/>
        </p:nvSpPr>
        <p:spPr>
          <a:xfrm>
            <a:off x="823497"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Content that sizzles! People are sharing, customers are calling and competitors are crying. The true definition of a viral marketing strategy. The goal here is to drive brand awareness.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12" name="Title 1"/>
          <p:cNvSpPr txBox="1">
            <a:spLocks/>
          </p:cNvSpPr>
          <p:nvPr/>
        </p:nvSpPr>
        <p:spPr>
          <a:xfrm>
            <a:off x="4628005" y="457200"/>
            <a:ext cx="2917327" cy="542447"/>
          </a:xfrm>
          <a:prstGeom prst="rect">
            <a:avLst/>
          </a:prstGeom>
          <a:solidFill>
            <a:schemeClr val="tx1">
              <a:lumMod val="75000"/>
              <a:lumOff val="25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3 CONTENT PIPES</a:t>
            </a:r>
          </a:p>
        </p:txBody>
      </p:sp>
      <p:sp>
        <p:nvSpPr>
          <p:cNvPr id="5" name="Slide Number Placeholder 4"/>
          <p:cNvSpPr>
            <a:spLocks noGrp="1"/>
          </p:cNvSpPr>
          <p:nvPr>
            <p:ph type="sldNum" sz="quarter" idx="12"/>
          </p:nvPr>
        </p:nvSpPr>
        <p:spPr/>
        <p:txBody>
          <a:bodyPr/>
          <a:lstStyle/>
          <a:p>
            <a:pPr algn="ctr"/>
            <a:fld id="{06ED73E9-036F-4FCD-A2CA-A07E879817C2}" type="slidenum">
              <a:rPr lang="en-US" sz="1000" smtClean="0">
                <a:latin typeface="Oswald" panose="02000503000000000000" pitchFamily="2" charset="0"/>
              </a:rPr>
              <a:pPr algn="ctr"/>
              <a:t>7</a:t>
            </a:fld>
            <a:endParaRPr lang="en-US" sz="1000" dirty="0">
              <a:latin typeface="Oswald" panose="02000503000000000000" pitchFamily="2" charset="0"/>
            </a:endParaRPr>
          </a:p>
        </p:txBody>
      </p:sp>
    </p:spTree>
    <p:extLst>
      <p:ext uri="{BB962C8B-B14F-4D97-AF65-F5344CB8AC3E}">
        <p14:creationId xmlns:p14="http://schemas.microsoft.com/office/powerpoint/2010/main" val="274501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p:nvPr/>
        </p:nvSpPr>
        <p:spPr>
          <a:xfrm flipH="1">
            <a:off x="7270998"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97563" y="529679"/>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3496" y="1568483"/>
            <a:ext cx="3044934" cy="721323"/>
          </a:xfrm>
          <a:ln>
            <a:noFill/>
          </a:ln>
        </p:spPr>
        <p:txBody>
          <a:bodyPr anchor="t">
            <a:noAutofit/>
          </a:bodyPr>
          <a:lstStyle/>
          <a:p>
            <a:r>
              <a:rPr lang="en-US" sz="5700" dirty="0">
                <a:solidFill>
                  <a:srgbClr val="C00000"/>
                </a:solidFill>
                <a:latin typeface="League Spartan" panose="00000800000000000000" pitchFamily="50" charset="0"/>
              </a:rPr>
              <a:t>HERO</a:t>
            </a:r>
          </a:p>
        </p:txBody>
      </p:sp>
      <p:sp>
        <p:nvSpPr>
          <p:cNvPr id="3" name="Title 1"/>
          <p:cNvSpPr txBox="1">
            <a:spLocks/>
          </p:cNvSpPr>
          <p:nvPr/>
        </p:nvSpPr>
        <p:spPr>
          <a:xfrm>
            <a:off x="823497"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Wow! That went viral.</a:t>
            </a:r>
          </a:p>
        </p:txBody>
      </p:sp>
      <p:sp>
        <p:nvSpPr>
          <p:cNvPr id="4" name="Title 1"/>
          <p:cNvSpPr txBox="1">
            <a:spLocks/>
          </p:cNvSpPr>
          <p:nvPr/>
        </p:nvSpPr>
        <p:spPr>
          <a:xfrm>
            <a:off x="823497"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Content that sizzles! People are sharing, customers are calling and competitors are crying. The true definition of a viral marketing strategy. The goal here is to drive brand awareness.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19" name="Title 1"/>
          <p:cNvSpPr txBox="1">
            <a:spLocks/>
          </p:cNvSpPr>
          <p:nvPr/>
        </p:nvSpPr>
        <p:spPr>
          <a:xfrm>
            <a:off x="4614215" y="1568483"/>
            <a:ext cx="3044934" cy="721323"/>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700" dirty="0">
                <a:solidFill>
                  <a:schemeClr val="accent5">
                    <a:lumMod val="50000"/>
                  </a:schemeClr>
                </a:solidFill>
                <a:latin typeface="League Spartan" panose="00000800000000000000" pitchFamily="50" charset="0"/>
              </a:rPr>
              <a:t>HUB</a:t>
            </a:r>
          </a:p>
        </p:txBody>
      </p:sp>
      <p:sp>
        <p:nvSpPr>
          <p:cNvPr id="20" name="Title 1"/>
          <p:cNvSpPr txBox="1">
            <a:spLocks/>
          </p:cNvSpPr>
          <p:nvPr/>
        </p:nvSpPr>
        <p:spPr>
          <a:xfrm>
            <a:off x="4614216"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Subscribe to my channel.</a:t>
            </a:r>
          </a:p>
        </p:txBody>
      </p:sp>
      <p:sp>
        <p:nvSpPr>
          <p:cNvPr id="21" name="Title 1"/>
          <p:cNvSpPr txBox="1">
            <a:spLocks/>
          </p:cNvSpPr>
          <p:nvPr/>
        </p:nvSpPr>
        <p:spPr>
          <a:xfrm>
            <a:off x="4614216"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Regularly published content that sticks to a tried and true formula or template. Your predictable (and dependable) format is comforting to a loyal readership (or viewership). Your goal here is to drive engagement.</a:t>
            </a:r>
          </a:p>
        </p:txBody>
      </p:sp>
      <p:sp>
        <p:nvSpPr>
          <p:cNvPr id="12" name="Title 1"/>
          <p:cNvSpPr txBox="1">
            <a:spLocks/>
          </p:cNvSpPr>
          <p:nvPr/>
        </p:nvSpPr>
        <p:spPr>
          <a:xfrm>
            <a:off x="4628005" y="457200"/>
            <a:ext cx="2917327" cy="542447"/>
          </a:xfrm>
          <a:prstGeom prst="rect">
            <a:avLst/>
          </a:prstGeom>
          <a:solidFill>
            <a:schemeClr val="tx1">
              <a:lumMod val="75000"/>
              <a:lumOff val="25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3 CONTENT PIPES</a:t>
            </a:r>
          </a:p>
        </p:txBody>
      </p:sp>
      <p:sp>
        <p:nvSpPr>
          <p:cNvPr id="5" name="Slide Number Placeholder 4"/>
          <p:cNvSpPr>
            <a:spLocks noGrp="1"/>
          </p:cNvSpPr>
          <p:nvPr>
            <p:ph type="sldNum" sz="quarter" idx="12"/>
          </p:nvPr>
        </p:nvSpPr>
        <p:spPr/>
        <p:txBody>
          <a:bodyPr/>
          <a:lstStyle/>
          <a:p>
            <a:pPr algn="ctr"/>
            <a:fld id="{06ED73E9-036F-4FCD-A2CA-A07E879817C2}" type="slidenum">
              <a:rPr lang="en-US" sz="1000" smtClean="0">
                <a:latin typeface="Oswald" panose="02000503000000000000" pitchFamily="2" charset="0"/>
              </a:rPr>
              <a:pPr algn="ctr"/>
              <a:t>8</a:t>
            </a:fld>
            <a:endParaRPr lang="en-US" sz="1000" dirty="0">
              <a:latin typeface="Oswald" panose="02000503000000000000" pitchFamily="2" charset="0"/>
            </a:endParaRPr>
          </a:p>
        </p:txBody>
      </p:sp>
    </p:spTree>
    <p:extLst>
      <p:ext uri="{BB962C8B-B14F-4D97-AF65-F5344CB8AC3E}">
        <p14:creationId xmlns:p14="http://schemas.microsoft.com/office/powerpoint/2010/main" val="61887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p:nvPr/>
        </p:nvSpPr>
        <p:spPr>
          <a:xfrm flipH="1">
            <a:off x="7270998" y="529678"/>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97563" y="529679"/>
            <a:ext cx="1068582" cy="534013"/>
          </a:xfrm>
          <a:custGeom>
            <a:avLst/>
            <a:gdLst>
              <a:gd name="connsiteX0" fmla="*/ 0 w 788664"/>
              <a:gd name="connsiteY0" fmla="*/ 0 h 534013"/>
              <a:gd name="connsiteX1" fmla="*/ 788664 w 788664"/>
              <a:gd name="connsiteY1" fmla="*/ 0 h 534013"/>
              <a:gd name="connsiteX2" fmla="*/ 788664 w 788664"/>
              <a:gd name="connsiteY2" fmla="*/ 534013 h 534013"/>
              <a:gd name="connsiteX3" fmla="*/ 0 w 788664"/>
              <a:gd name="connsiteY3" fmla="*/ 534013 h 534013"/>
              <a:gd name="connsiteX4" fmla="*/ 0 w 788664"/>
              <a:gd name="connsiteY4" fmla="*/ 0 h 534013"/>
              <a:gd name="connsiteX0" fmla="*/ 279918 w 1068582"/>
              <a:gd name="connsiteY0" fmla="*/ 0 h 534013"/>
              <a:gd name="connsiteX1" fmla="*/ 1068582 w 1068582"/>
              <a:gd name="connsiteY1" fmla="*/ 0 h 534013"/>
              <a:gd name="connsiteX2" fmla="*/ 1068582 w 1068582"/>
              <a:gd name="connsiteY2" fmla="*/ 534013 h 534013"/>
              <a:gd name="connsiteX3" fmla="*/ 0 w 1068582"/>
              <a:gd name="connsiteY3" fmla="*/ 534013 h 534013"/>
              <a:gd name="connsiteX4" fmla="*/ 279918 w 1068582"/>
              <a:gd name="connsiteY4" fmla="*/ 0 h 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2" h="534013">
                <a:moveTo>
                  <a:pt x="279918" y="0"/>
                </a:moveTo>
                <a:lnTo>
                  <a:pt x="1068582" y="0"/>
                </a:lnTo>
                <a:lnTo>
                  <a:pt x="1068582" y="534013"/>
                </a:lnTo>
                <a:lnTo>
                  <a:pt x="0" y="534013"/>
                </a:lnTo>
                <a:lnTo>
                  <a:pt x="2799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3496" y="1568483"/>
            <a:ext cx="3044934" cy="721323"/>
          </a:xfrm>
          <a:ln>
            <a:noFill/>
          </a:ln>
        </p:spPr>
        <p:txBody>
          <a:bodyPr anchor="t">
            <a:noAutofit/>
          </a:bodyPr>
          <a:lstStyle/>
          <a:p>
            <a:r>
              <a:rPr lang="en-US" sz="5700" dirty="0">
                <a:solidFill>
                  <a:srgbClr val="C00000"/>
                </a:solidFill>
                <a:latin typeface="League Spartan" panose="00000800000000000000" pitchFamily="50" charset="0"/>
              </a:rPr>
              <a:t>HERO</a:t>
            </a:r>
          </a:p>
        </p:txBody>
      </p:sp>
      <p:sp>
        <p:nvSpPr>
          <p:cNvPr id="3" name="Title 1"/>
          <p:cNvSpPr txBox="1">
            <a:spLocks/>
          </p:cNvSpPr>
          <p:nvPr/>
        </p:nvSpPr>
        <p:spPr>
          <a:xfrm>
            <a:off x="823497"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Wow! That went viral.</a:t>
            </a:r>
          </a:p>
        </p:txBody>
      </p:sp>
      <p:sp>
        <p:nvSpPr>
          <p:cNvPr id="4" name="Title 1"/>
          <p:cNvSpPr txBox="1">
            <a:spLocks/>
          </p:cNvSpPr>
          <p:nvPr/>
        </p:nvSpPr>
        <p:spPr>
          <a:xfrm>
            <a:off x="823497"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Content that sizzles! People are sharing, customers are calling and competitors are crying. The true definition of a viral marketing strategy. The goal here is to drive brand awareness.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752"/>
            <a:ext cx="12192000" cy="812800"/>
          </a:xfrm>
          <a:prstGeom prst="rect">
            <a:avLst/>
          </a:prstGeom>
        </p:spPr>
      </p:pic>
      <p:sp>
        <p:nvSpPr>
          <p:cNvPr id="19" name="Title 1"/>
          <p:cNvSpPr txBox="1">
            <a:spLocks/>
          </p:cNvSpPr>
          <p:nvPr/>
        </p:nvSpPr>
        <p:spPr>
          <a:xfrm>
            <a:off x="4614215" y="1568483"/>
            <a:ext cx="3044934" cy="721323"/>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700" dirty="0">
                <a:solidFill>
                  <a:schemeClr val="accent5">
                    <a:lumMod val="50000"/>
                  </a:schemeClr>
                </a:solidFill>
                <a:latin typeface="League Spartan" panose="00000800000000000000" pitchFamily="50" charset="0"/>
              </a:rPr>
              <a:t>HUB</a:t>
            </a:r>
          </a:p>
        </p:txBody>
      </p:sp>
      <p:sp>
        <p:nvSpPr>
          <p:cNvPr id="20" name="Title 1"/>
          <p:cNvSpPr txBox="1">
            <a:spLocks/>
          </p:cNvSpPr>
          <p:nvPr/>
        </p:nvSpPr>
        <p:spPr>
          <a:xfrm>
            <a:off x="4614216"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Subscribe to my channel.</a:t>
            </a:r>
          </a:p>
        </p:txBody>
      </p:sp>
      <p:sp>
        <p:nvSpPr>
          <p:cNvPr id="21" name="Title 1"/>
          <p:cNvSpPr txBox="1">
            <a:spLocks/>
          </p:cNvSpPr>
          <p:nvPr/>
        </p:nvSpPr>
        <p:spPr>
          <a:xfrm>
            <a:off x="4614216"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Regularly published content that sticks to a tried and true formula or template. Your predictable (and dependable) format is comforting to a loyal readership (or viewership). Your goal here is to drive engagement.</a:t>
            </a:r>
          </a:p>
        </p:txBody>
      </p:sp>
      <p:sp>
        <p:nvSpPr>
          <p:cNvPr id="26" name="Title 1"/>
          <p:cNvSpPr txBox="1">
            <a:spLocks/>
          </p:cNvSpPr>
          <p:nvPr/>
        </p:nvSpPr>
        <p:spPr>
          <a:xfrm>
            <a:off x="8431481" y="1568483"/>
            <a:ext cx="3044934" cy="721323"/>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700" dirty="0">
                <a:solidFill>
                  <a:schemeClr val="bg1">
                    <a:lumMod val="50000"/>
                  </a:schemeClr>
                </a:solidFill>
                <a:latin typeface="League Spartan" panose="00000800000000000000" pitchFamily="50" charset="0"/>
              </a:rPr>
              <a:t>HELP</a:t>
            </a:r>
          </a:p>
        </p:txBody>
      </p:sp>
      <p:sp>
        <p:nvSpPr>
          <p:cNvPr id="27" name="Title 1"/>
          <p:cNvSpPr txBox="1">
            <a:spLocks/>
          </p:cNvSpPr>
          <p:nvPr/>
        </p:nvSpPr>
        <p:spPr>
          <a:xfrm>
            <a:off x="8431482" y="2489703"/>
            <a:ext cx="3044933" cy="1335287"/>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i="1" dirty="0">
                <a:latin typeface="Libre Baskerville" panose="02000000000000000000" pitchFamily="50" charset="0"/>
              </a:rPr>
              <a:t>Frequently asked questions.</a:t>
            </a:r>
          </a:p>
        </p:txBody>
      </p:sp>
      <p:sp>
        <p:nvSpPr>
          <p:cNvPr id="28" name="Title 1"/>
          <p:cNvSpPr txBox="1">
            <a:spLocks/>
          </p:cNvSpPr>
          <p:nvPr/>
        </p:nvSpPr>
        <p:spPr>
          <a:xfrm>
            <a:off x="8431482" y="3483817"/>
            <a:ext cx="3044933" cy="3062110"/>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300" dirty="0">
                <a:latin typeface="Libre Baskerville" panose="02000000000000000000" pitchFamily="50" charset="0"/>
              </a:rPr>
              <a:t>Long tail informational content focused on “know” search queries. Your customer service team will praise you as the genius you are and lavish you with gifts. Your goal here is acquisition and/or retention.</a:t>
            </a:r>
          </a:p>
        </p:txBody>
      </p:sp>
      <p:sp>
        <p:nvSpPr>
          <p:cNvPr id="12" name="Title 1"/>
          <p:cNvSpPr txBox="1">
            <a:spLocks/>
          </p:cNvSpPr>
          <p:nvPr/>
        </p:nvSpPr>
        <p:spPr>
          <a:xfrm>
            <a:off x="4628005" y="457200"/>
            <a:ext cx="2917327" cy="542447"/>
          </a:xfrm>
          <a:prstGeom prst="rect">
            <a:avLst/>
          </a:prstGeom>
          <a:solidFill>
            <a:schemeClr val="tx1">
              <a:lumMod val="75000"/>
              <a:lumOff val="25000"/>
            </a:schemeClr>
          </a:solidFill>
          <a:ln>
            <a:noFill/>
          </a:ln>
        </p:spPr>
        <p:txBody>
          <a:bodyPr vert="horz" lIns="91440" tIns="45720" rIns="9144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League Spartan" panose="00000800000000000000" pitchFamily="50" charset="0"/>
              </a:rPr>
              <a:t>3 CONTENT PIPES</a:t>
            </a:r>
          </a:p>
        </p:txBody>
      </p:sp>
      <p:sp>
        <p:nvSpPr>
          <p:cNvPr id="5" name="Slide Number Placeholder 4"/>
          <p:cNvSpPr>
            <a:spLocks noGrp="1"/>
          </p:cNvSpPr>
          <p:nvPr>
            <p:ph type="sldNum" sz="quarter" idx="12"/>
          </p:nvPr>
        </p:nvSpPr>
        <p:spPr/>
        <p:txBody>
          <a:bodyPr/>
          <a:lstStyle/>
          <a:p>
            <a:pPr algn="ctr"/>
            <a:fld id="{06ED73E9-036F-4FCD-A2CA-A07E879817C2}" type="slidenum">
              <a:rPr lang="en-US" sz="1000" smtClean="0">
                <a:latin typeface="Oswald" panose="02000503000000000000" pitchFamily="2" charset="0"/>
              </a:rPr>
              <a:pPr algn="ctr"/>
              <a:t>9</a:t>
            </a:fld>
            <a:endParaRPr lang="en-US" sz="1000" dirty="0">
              <a:latin typeface="Oswald" panose="02000503000000000000" pitchFamily="2" charset="0"/>
            </a:endParaRPr>
          </a:p>
        </p:txBody>
      </p:sp>
    </p:spTree>
    <p:extLst>
      <p:ext uri="{BB962C8B-B14F-4D97-AF65-F5344CB8AC3E}">
        <p14:creationId xmlns:p14="http://schemas.microsoft.com/office/powerpoint/2010/main" val="1059638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1096</Words>
  <Application>Microsoft Office PowerPoint</Application>
  <PresentationFormat>Widescreen</PresentationFormat>
  <Paragraphs>261</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League Spartan</vt:lpstr>
      <vt:lpstr>Libre Baskerville</vt:lpstr>
      <vt:lpstr>Oswald</vt:lpstr>
      <vt:lpstr>Office Theme</vt:lpstr>
      <vt:lpstr>CONTENT PLAYBOOK</vt:lpstr>
      <vt:lpstr>CAVEAT</vt:lpstr>
      <vt:lpstr>FIRST PRINCIPLES</vt:lpstr>
      <vt:lpstr>IDEA DROUGHT</vt:lpstr>
      <vt:lpstr>IDEA RESERVOIR</vt:lpstr>
      <vt:lpstr>CONTENT PIPELINE</vt:lpstr>
      <vt:lpstr>HERO</vt:lpstr>
      <vt:lpstr>HERO</vt:lpstr>
      <vt:lpstr>HERO</vt:lpstr>
      <vt:lpstr>IDEA SPRINGS</vt:lpstr>
      <vt:lpstr>PowerPoint Presentation</vt:lpstr>
      <vt:lpstr>PowerPoint Presentation</vt:lpstr>
      <vt:lpstr>PowerPoint Presentation</vt:lpstr>
      <vt:lpstr>IDEA RESERVOIR</vt:lpstr>
      <vt:lpstr>PowerPoint Presentation</vt:lpstr>
      <vt:lpstr>PowerPoint Presentation</vt:lpstr>
      <vt:lpstr>PowerPoint Presentation</vt:lpstr>
      <vt:lpstr>SIMPLE CALENDAR</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CONTENT TEAM!</dc:title>
  <dc:creator>Sam Nam</dc:creator>
  <cp:lastModifiedBy>Sam Nam</cp:lastModifiedBy>
  <cp:revision>63</cp:revision>
  <dcterms:created xsi:type="dcterms:W3CDTF">2016-07-12T07:27:31Z</dcterms:created>
  <dcterms:modified xsi:type="dcterms:W3CDTF">2016-07-14T05:28:34Z</dcterms:modified>
</cp:coreProperties>
</file>